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layfair Display"/>
      <p:regular r:id="rId18"/>
      <p:bold r:id="rId19"/>
      <p:italic r:id="rId20"/>
      <p:boldItalic r:id="rId21"/>
    </p:embeddedFont>
    <p:embeddedFont>
      <p:font typeface="Montserrat"/>
      <p:regular r:id="rId22"/>
      <p:bold r:id="rId23"/>
      <p:italic r:id="rId24"/>
      <p:boldItalic r:id="rId25"/>
    </p:embeddedFont>
    <p:embeddedFont>
      <p:font typeface="Oswald"/>
      <p:regular r:id="rId26"/>
      <p:bold r:id="rId27"/>
    </p:embeddedFont>
    <p:embeddedFont>
      <p:font typeface="Roboto Mon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82FE684-E294-4A77-9D9E-FBF69455E6C7}">
  <a:tblStyle styleId="{282FE684-E294-4A77-9D9E-FBF69455E6C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Montserrat-regular.fntdata"/><Relationship Id="rId21" Type="http://schemas.openxmlformats.org/officeDocument/2006/relationships/font" Target="fonts/PlayfairDisplay-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Montserrat-boldItalic.fntdata"/><Relationship Id="rId28" Type="http://schemas.openxmlformats.org/officeDocument/2006/relationships/font" Target="fonts/RobotoMono-regular.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Mono-boldItalic.fntdata"/><Relationship Id="rId30" Type="http://schemas.openxmlformats.org/officeDocument/2006/relationships/font" Target="fonts/RobotoMon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etzer.org/sites/default/files/images/stories/pdf/selfmeasures/Self_Measures_for_Self-Esteem_ROSENBERG_SELF-ESTEEM.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Shape 5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6" name="Shape 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Jessica</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2"/>
              </a:buClr>
              <a:buSzPts val="1100"/>
              <a:buFont typeface="Arial"/>
              <a:buNone/>
            </a:pPr>
            <a:r>
              <a:rPr b="1" lang="en" sz="1000">
                <a:solidFill>
                  <a:schemeClr val="dk2"/>
                </a:solidFill>
              </a:rPr>
              <a:t>Jessica</a:t>
            </a:r>
            <a:endParaRPr b="1" sz="1000">
              <a:solidFill>
                <a:schemeClr val="dk2"/>
              </a:solidFill>
            </a:endParaRPr>
          </a:p>
          <a:p>
            <a:pPr indent="0" lvl="0" marL="0" rt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a:solidFill>
                  <a:schemeClr val="dk2"/>
                </a:solidFill>
              </a:rPr>
              <a:t>In 30 seconds: Describe trends </a:t>
            </a:r>
            <a:endParaRPr sz="1000">
              <a:solidFill>
                <a:schemeClr val="dk2"/>
              </a:solidFill>
            </a:endParaRPr>
          </a:p>
          <a:p>
            <a:pPr indent="0" lvl="0" marL="0" rtl="0">
              <a:spcBef>
                <a:spcPts val="0"/>
              </a:spcBef>
              <a:spcAft>
                <a:spcPts val="0"/>
              </a:spcAft>
              <a:buNone/>
            </a:pPr>
            <a:r>
              <a:t/>
            </a:r>
            <a:endParaRPr sz="1000">
              <a:solidFill>
                <a:schemeClr val="dk2"/>
              </a:solidFill>
            </a:endParaRPr>
          </a:p>
          <a:p>
            <a:pPr indent="0" lvl="0" marL="0" rtl="0">
              <a:spcBef>
                <a:spcPts val="0"/>
              </a:spcBef>
              <a:spcAft>
                <a:spcPts val="0"/>
              </a:spcAft>
              <a:buNone/>
            </a:pPr>
            <a:r>
              <a:t/>
            </a:r>
            <a:endParaRPr sz="1000">
              <a:solidFill>
                <a:schemeClr val="dk2"/>
              </a:solidFill>
            </a:endParaRPr>
          </a:p>
          <a:p>
            <a:pPr indent="-228600" lvl="0" marL="457200" rtl="0">
              <a:lnSpc>
                <a:spcPct val="115000"/>
              </a:lnSpc>
              <a:spcBef>
                <a:spcPts val="0"/>
              </a:spcBef>
              <a:spcAft>
                <a:spcPts val="0"/>
              </a:spcAft>
              <a:buClr>
                <a:schemeClr val="dk2"/>
              </a:buClr>
              <a:buSzPts val="1100"/>
              <a:buNone/>
            </a:pPr>
            <a:r>
              <a:rPr lang="en">
                <a:solidFill>
                  <a:schemeClr val="dk2"/>
                </a:solidFill>
              </a:rPr>
              <a:t>						</a:t>
            </a:r>
            <a:endParaRPr>
              <a:solidFill>
                <a:schemeClr val="dk2"/>
              </a:solidFill>
            </a:endParaRPr>
          </a:p>
          <a:p>
            <a:pPr indent="0" lvl="0" marL="0" rtl="0">
              <a:lnSpc>
                <a:spcPct val="115000"/>
              </a:lnSpc>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Mike</a:t>
            </a:r>
            <a:endParaRPr b="1"/>
          </a:p>
          <a:p>
            <a:pPr indent="0" lvl="0" marL="0">
              <a:spcBef>
                <a:spcPts val="0"/>
              </a:spcBef>
              <a:spcAft>
                <a:spcPts val="0"/>
              </a:spcAft>
              <a:buNone/>
            </a:pPr>
            <a:r>
              <a:t/>
            </a:r>
            <a:endParaRPr/>
          </a:p>
          <a:p>
            <a:pPr indent="0" lvl="0" marL="0">
              <a:spcBef>
                <a:spcPts val="0"/>
              </a:spcBef>
              <a:spcAft>
                <a:spcPts val="0"/>
              </a:spcAft>
              <a:buNone/>
            </a:pPr>
            <a:r>
              <a:rPr lang="en"/>
              <a:t>150 seconds</a:t>
            </a:r>
            <a:endParaRPr/>
          </a:p>
          <a:p>
            <a:pPr indent="0" lvl="0" marL="0">
              <a:spcBef>
                <a:spcPts val="0"/>
              </a:spcBef>
              <a:spcAft>
                <a:spcPts val="0"/>
              </a:spcAft>
              <a:buNone/>
            </a:pPr>
            <a:r>
              <a:t/>
            </a:r>
            <a:endParaRPr/>
          </a:p>
          <a:p>
            <a:pPr indent="0" lvl="0" marL="0">
              <a:spcBef>
                <a:spcPts val="0"/>
              </a:spcBef>
              <a:spcAft>
                <a:spcPts val="0"/>
              </a:spcAft>
              <a:buNone/>
            </a:pPr>
            <a:r>
              <a:rPr lang="en"/>
              <a:t>Results of Treatment vs. Placebo</a:t>
            </a:r>
            <a:endParaRPr/>
          </a:p>
          <a:p>
            <a:pPr indent="0" lvl="0" marL="0" rtl="0">
              <a:spcBef>
                <a:spcPts val="0"/>
              </a:spcBef>
              <a:spcAft>
                <a:spcPts val="0"/>
              </a:spcAft>
              <a:buNone/>
            </a:pPr>
            <a:r>
              <a:t/>
            </a:r>
            <a:endParaRPr/>
          </a:p>
          <a:p>
            <a:pPr indent="-298450" lvl="0" marL="457200" rtl="0">
              <a:spcBef>
                <a:spcPts val="0"/>
              </a:spcBef>
              <a:spcAft>
                <a:spcPts val="0"/>
              </a:spcAft>
              <a:buSzPts val="1100"/>
              <a:buChar char="-"/>
            </a:pPr>
            <a:r>
              <a:rPr lang="en"/>
              <a:t>We did not see a statistical difference in the treatment effects in the Placebo (Neutral music) and Control group (no music).</a:t>
            </a:r>
            <a:endParaRPr/>
          </a:p>
          <a:p>
            <a:pPr indent="-298450" lvl="1" marL="914400" rtl="0">
              <a:spcBef>
                <a:spcPts val="0"/>
              </a:spcBef>
              <a:spcAft>
                <a:spcPts val="0"/>
              </a:spcAft>
              <a:buSzPts val="1100"/>
              <a:buChar char="-"/>
            </a:pPr>
            <a:r>
              <a:rPr lang="en"/>
              <a:t>Therefore, we decided to focus our analysis on the Treatment and Placebo group, since these groups experienced the more similar conditions, except for the treatment</a:t>
            </a:r>
            <a:endParaRPr/>
          </a:p>
          <a:p>
            <a:pPr indent="-298450" lvl="0" marL="457200" rtl="0">
              <a:spcBef>
                <a:spcPts val="0"/>
              </a:spcBef>
              <a:spcAft>
                <a:spcPts val="0"/>
              </a:spcAft>
              <a:buSzPts val="1100"/>
              <a:buChar char="-"/>
            </a:pPr>
            <a:r>
              <a:rPr lang="en"/>
              <a:t>None of our effects are statistically significant. However, we do see interesting </a:t>
            </a:r>
            <a:r>
              <a:rPr lang="en"/>
              <a:t>patterns</a:t>
            </a:r>
            <a:r>
              <a:rPr lang="en"/>
              <a:t> that matched our hypotheses. </a:t>
            </a:r>
            <a:endParaRPr/>
          </a:p>
          <a:p>
            <a:pPr indent="-298450" lvl="0" marL="457200" rtl="0">
              <a:spcBef>
                <a:spcPts val="0"/>
              </a:spcBef>
              <a:spcAft>
                <a:spcPts val="0"/>
              </a:spcAft>
              <a:buSzPts val="1100"/>
              <a:buChar char="-"/>
            </a:pPr>
            <a:r>
              <a:rPr lang="en"/>
              <a:t>[gen] (1 if woman) coefficient is negative which indicates that women had baseline lower score (higher esteem) than men</a:t>
            </a:r>
            <a:endParaRPr/>
          </a:p>
          <a:p>
            <a:pPr indent="-298450" lvl="0" marL="457200" rtl="0">
              <a:spcBef>
                <a:spcPts val="0"/>
              </a:spcBef>
              <a:spcAft>
                <a:spcPts val="0"/>
              </a:spcAft>
              <a:buSzPts val="1100"/>
              <a:buChar char="-"/>
            </a:pPr>
            <a:r>
              <a:rPr lang="en"/>
              <a:t>Interaction of [treat] and [gen] is positive, which indicates that our treatment raised scores (lowered esteem) more in women than men</a:t>
            </a:r>
            <a:endParaRPr/>
          </a:p>
          <a:p>
            <a:pPr indent="-298450" lvl="1" marL="914400" rtl="0">
              <a:spcBef>
                <a:spcPts val="0"/>
              </a:spcBef>
              <a:spcAft>
                <a:spcPts val="0"/>
              </a:spcAft>
              <a:buSzPts val="1100"/>
              <a:buChar char="-"/>
            </a:pPr>
            <a:r>
              <a:rPr lang="en"/>
              <a:t>We anticipated this because the treatment song was sexually degrading towards women</a:t>
            </a:r>
            <a:endParaRPr/>
          </a:p>
          <a:p>
            <a:pPr indent="-298450" lvl="0" marL="457200" rtl="0">
              <a:spcBef>
                <a:spcPts val="0"/>
              </a:spcBef>
              <a:spcAft>
                <a:spcPts val="0"/>
              </a:spcAft>
              <a:buSzPts val="1100"/>
              <a:buChar char="-"/>
            </a:pPr>
            <a:r>
              <a:rPr lang="en"/>
              <a:t>Older subjects had baseline lower scores (higher esteem) than younger subjects</a:t>
            </a:r>
            <a:endParaRPr/>
          </a:p>
          <a:p>
            <a:pPr indent="-298450" lvl="0" marL="457200">
              <a:spcBef>
                <a:spcPts val="0"/>
              </a:spcBef>
              <a:spcAft>
                <a:spcPts val="0"/>
              </a:spcAft>
              <a:buSzPts val="1100"/>
              <a:buChar char="-"/>
            </a:pPr>
            <a:r>
              <a:rPr lang="en"/>
              <a:t>Subjects who disliked the songs had lower scores (higher esteem) than others. We think these are the older subjects, who probably like the songs less than younger.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b="1" lang="en" sz="1000">
                <a:solidFill>
                  <a:schemeClr val="dk2"/>
                </a:solidFill>
              </a:rPr>
              <a:t>Mike</a:t>
            </a:r>
            <a:endParaRPr b="1" sz="1000">
              <a:solidFill>
                <a:schemeClr val="dk2"/>
              </a:solidFill>
            </a:endParaRPr>
          </a:p>
          <a:p>
            <a:pPr indent="0" lvl="0" marL="0">
              <a:spcBef>
                <a:spcPts val="0"/>
              </a:spcBef>
              <a:spcAft>
                <a:spcPts val="0"/>
              </a:spcAft>
              <a:buClr>
                <a:schemeClr val="dk2"/>
              </a:buClr>
              <a:buSzPts val="1100"/>
              <a:buFont typeface="Arial"/>
              <a:buNone/>
            </a:pPr>
            <a:r>
              <a:t/>
            </a:r>
            <a:endParaRPr sz="1000">
              <a:solidFill>
                <a:schemeClr val="dk2"/>
              </a:solidFill>
            </a:endParaRPr>
          </a:p>
          <a:p>
            <a:pPr indent="0" lvl="0" marL="0">
              <a:spcBef>
                <a:spcPts val="0"/>
              </a:spcBef>
              <a:spcAft>
                <a:spcPts val="0"/>
              </a:spcAft>
              <a:buClr>
                <a:schemeClr val="dk2"/>
              </a:buClr>
              <a:buSzPts val="1100"/>
              <a:buFont typeface="Arial"/>
              <a:buNone/>
            </a:pPr>
            <a:r>
              <a:rPr lang="en" sz="1000">
                <a:solidFill>
                  <a:schemeClr val="dk2"/>
                </a:solidFill>
              </a:rPr>
              <a:t>In 30 seconds: List the questions and concerns that you want your peers to help you puzzle through. </a:t>
            </a:r>
            <a:endParaRPr sz="1000">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b="1" lang="en">
                <a:solidFill>
                  <a:schemeClr val="dk2"/>
                </a:solidFill>
              </a:rPr>
              <a:t>Jessica</a:t>
            </a:r>
            <a:endParaRPr sz="1000">
              <a:solidFill>
                <a:schemeClr val="dk2"/>
              </a:solidFill>
            </a:endParaRPr>
          </a:p>
          <a:p>
            <a:pPr indent="0" lvl="0" marL="0">
              <a:spcBef>
                <a:spcPts val="0"/>
              </a:spcBef>
              <a:spcAft>
                <a:spcPts val="0"/>
              </a:spcAft>
              <a:buNone/>
            </a:pPr>
            <a:r>
              <a:t/>
            </a:r>
            <a:endParaRPr sz="1000">
              <a:solidFill>
                <a:schemeClr val="dk2"/>
              </a:solidFill>
            </a:endParaRPr>
          </a:p>
          <a:p>
            <a:pPr indent="0" lvl="0" marL="0">
              <a:spcBef>
                <a:spcPts val="0"/>
              </a:spcBef>
              <a:spcAft>
                <a:spcPts val="0"/>
              </a:spcAft>
              <a:buNone/>
            </a:pPr>
            <a:r>
              <a:rPr lang="en" sz="1000">
                <a:solidFill>
                  <a:schemeClr val="dk2"/>
                </a:solidFill>
              </a:rPr>
              <a:t>In 30 seconds: What is your research question? Why is an experiment necessary? </a:t>
            </a:r>
            <a:endParaRPr sz="1000">
              <a:solidFill>
                <a:schemeClr val="dk2"/>
              </a:solidFill>
            </a:endParaRPr>
          </a:p>
          <a:p>
            <a:pPr indent="0" lvl="0" mar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a:solidFill>
                  <a:schemeClr val="dk2"/>
                </a:solidFill>
              </a:rPr>
              <a:t>We specifically focused on music that was sexually degrading towards women</a:t>
            </a:r>
            <a:endParaRPr sz="1000">
              <a:solidFill>
                <a:schemeClr val="dk2"/>
              </a:solidFill>
            </a:endParaRPr>
          </a:p>
          <a:p>
            <a:pPr indent="0" lvl="0" marL="0" rt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a:solidFill>
                  <a:schemeClr val="dk2"/>
                </a:solidFill>
              </a:rPr>
              <a:t>Needed to be short term based on the parameters of this assignment</a:t>
            </a:r>
            <a:endParaRPr sz="1000">
              <a:solidFill>
                <a:schemeClr val="dk2"/>
              </a:solidFill>
            </a:endParaRPr>
          </a:p>
          <a:p>
            <a:pPr indent="-228600" lvl="0" marL="457200" rtl="0">
              <a:lnSpc>
                <a:spcPct val="115000"/>
              </a:lnSpc>
              <a:spcBef>
                <a:spcPts val="0"/>
              </a:spcBef>
              <a:spcAft>
                <a:spcPts val="0"/>
              </a:spcAft>
              <a:buClr>
                <a:schemeClr val="dk2"/>
              </a:buClr>
              <a:buSzPts val="1100"/>
              <a:buNone/>
            </a:pPr>
            <a:r>
              <a:rPr lang="en">
                <a:solidFill>
                  <a:schemeClr val="dk2"/>
                </a:solidFill>
              </a:rPr>
              <a:t>						</a:t>
            </a:r>
            <a:endParaRPr>
              <a:solidFill>
                <a:schemeClr val="dk2"/>
              </a:solidFill>
            </a:endParaRPr>
          </a:p>
          <a:p>
            <a:pPr indent="0" lvl="0" marL="0" rtl="0">
              <a:lnSpc>
                <a:spcPct val="115000"/>
              </a:lnSpc>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b="1" lang="en">
                <a:solidFill>
                  <a:schemeClr val="dk2"/>
                </a:solidFill>
              </a:rPr>
              <a:t>Jessica</a:t>
            </a:r>
            <a:endParaRPr sz="1000">
              <a:solidFill>
                <a:schemeClr val="dk2"/>
              </a:solidFill>
            </a:endParaRPr>
          </a:p>
          <a:p>
            <a:pPr indent="0" lvl="0" marL="0">
              <a:spcBef>
                <a:spcPts val="0"/>
              </a:spcBef>
              <a:spcAft>
                <a:spcPts val="0"/>
              </a:spcAft>
              <a:buNone/>
            </a:pPr>
            <a:r>
              <a:t/>
            </a:r>
            <a:endParaRPr sz="1000">
              <a:solidFill>
                <a:schemeClr val="dk2"/>
              </a:solidFill>
            </a:endParaRPr>
          </a:p>
          <a:p>
            <a:pPr indent="0" lvl="0" marL="0">
              <a:spcBef>
                <a:spcPts val="0"/>
              </a:spcBef>
              <a:spcAft>
                <a:spcPts val="0"/>
              </a:spcAft>
              <a:buNone/>
            </a:pPr>
            <a:r>
              <a:rPr lang="en" sz="1000">
                <a:solidFill>
                  <a:schemeClr val="dk2"/>
                </a:solidFill>
              </a:rPr>
              <a:t>In 30 seconds: What is the specific hypothesis that you’re testing that is implied by theory or your question? What direction do you expect your outcomes to move as a consequence of treatment? </a:t>
            </a:r>
            <a:endParaRPr sz="1000">
              <a:solidFill>
                <a:schemeClr val="dk2"/>
              </a:solidFill>
            </a:endParaRPr>
          </a:p>
          <a:p>
            <a:pPr indent="0" lvl="0" marL="0">
              <a:spcBef>
                <a:spcPts val="0"/>
              </a:spcBef>
              <a:spcAft>
                <a:spcPts val="0"/>
              </a:spcAft>
              <a:buNone/>
            </a:pPr>
            <a:r>
              <a:t/>
            </a:r>
            <a:endParaRPr sz="1000">
              <a:solidFill>
                <a:schemeClr val="dk2"/>
              </a:solidFill>
            </a:endParaRPr>
          </a:p>
          <a:p>
            <a:pPr indent="0" lvl="0" marL="0">
              <a:spcBef>
                <a:spcPts val="0"/>
              </a:spcBef>
              <a:spcAft>
                <a:spcPts val="0"/>
              </a:spcAft>
              <a:buNone/>
            </a:pPr>
            <a:r>
              <a:rPr lang="en" sz="1000">
                <a:solidFill>
                  <a:schemeClr val="dk2"/>
                </a:solidFill>
              </a:rPr>
              <a:t>Ho: They equal each other</a:t>
            </a:r>
            <a:endParaRPr sz="1000">
              <a:solidFill>
                <a:schemeClr val="dk2"/>
              </a:solidFill>
            </a:endParaRPr>
          </a:p>
          <a:p>
            <a:pPr indent="0" lvl="0" marL="0">
              <a:spcBef>
                <a:spcPts val="0"/>
              </a:spcBef>
              <a:spcAft>
                <a:spcPts val="0"/>
              </a:spcAft>
              <a:buNone/>
            </a:pPr>
            <a:r>
              <a:rPr lang="en" sz="1000">
                <a:solidFill>
                  <a:schemeClr val="dk2"/>
                </a:solidFill>
              </a:rPr>
              <a:t>Ha: They do not equal other</a:t>
            </a:r>
            <a:endParaRPr sz="1000">
              <a:solidFill>
                <a:schemeClr val="dk2"/>
              </a:solidFill>
            </a:endParaRPr>
          </a:p>
          <a:p>
            <a:pPr indent="0" lvl="0" marL="0">
              <a:spcBef>
                <a:spcPts val="0"/>
              </a:spcBef>
              <a:spcAft>
                <a:spcPts val="0"/>
              </a:spcAft>
              <a:buNone/>
            </a:pPr>
            <a:r>
              <a:t/>
            </a:r>
            <a:endParaRPr sz="1000">
              <a:solidFill>
                <a:schemeClr val="dk2"/>
              </a:solidFill>
            </a:endParaRPr>
          </a:p>
          <a:p>
            <a:pPr indent="0" lvl="0" marL="0">
              <a:spcBef>
                <a:spcPts val="0"/>
              </a:spcBef>
              <a:spcAft>
                <a:spcPts val="0"/>
              </a:spcAft>
              <a:buNone/>
            </a:pPr>
            <a:r>
              <a:rPr lang="en" sz="1000">
                <a:solidFill>
                  <a:schemeClr val="dk2"/>
                </a:solidFill>
              </a:rPr>
              <a:t>Since we focused on music that was sexually degrading towards women, we hypothesize that the music will lower the esteem of women. We do not </a:t>
            </a:r>
            <a:r>
              <a:rPr lang="en" sz="1000">
                <a:solidFill>
                  <a:schemeClr val="dk2"/>
                </a:solidFill>
              </a:rPr>
              <a:t>hypothesize</a:t>
            </a:r>
            <a:r>
              <a:rPr lang="en" sz="1000">
                <a:solidFill>
                  <a:schemeClr val="dk2"/>
                </a:solidFill>
              </a:rPr>
              <a:t> the directional impact on men. </a:t>
            </a:r>
            <a:endParaRPr sz="1000">
              <a:solidFill>
                <a:srgbClr val="FF0000"/>
              </a:solidFill>
            </a:endParaRPr>
          </a:p>
          <a:p>
            <a:pPr indent="0" lvl="0" marL="0">
              <a:spcBef>
                <a:spcPts val="0"/>
              </a:spcBef>
              <a:spcAft>
                <a:spcPts val="0"/>
              </a:spcAft>
              <a:buNone/>
            </a:pPr>
            <a:r>
              <a:t/>
            </a:r>
            <a:endParaRPr sz="1000">
              <a:solidFill>
                <a:schemeClr val="dk2"/>
              </a:solidFill>
            </a:endParaRPr>
          </a:p>
          <a:p>
            <a:pPr indent="0" lvl="0" marL="0" rtl="0">
              <a:spcBef>
                <a:spcPts val="0"/>
              </a:spcBef>
              <a:spcAft>
                <a:spcPts val="0"/>
              </a:spcAft>
              <a:buNone/>
            </a:pPr>
            <a:r>
              <a:t/>
            </a:r>
            <a:endParaRPr sz="1000">
              <a:solidFill>
                <a:schemeClr val="dk2"/>
              </a:solidFill>
            </a:endParaRPr>
          </a:p>
          <a:p>
            <a:pPr indent="-228600" lvl="0" marL="457200" rtl="0">
              <a:lnSpc>
                <a:spcPct val="115000"/>
              </a:lnSpc>
              <a:spcBef>
                <a:spcPts val="0"/>
              </a:spcBef>
              <a:spcAft>
                <a:spcPts val="0"/>
              </a:spcAft>
              <a:buClr>
                <a:schemeClr val="dk2"/>
              </a:buClr>
              <a:buSzPts val="1100"/>
              <a:buNone/>
            </a:pPr>
            <a:r>
              <a:rPr lang="en">
                <a:solidFill>
                  <a:schemeClr val="dk2"/>
                </a:solidFill>
              </a:rPr>
              <a:t>						</a:t>
            </a:r>
            <a:endParaRPr>
              <a:solidFill>
                <a:schemeClr val="dk2"/>
              </a:solidFill>
            </a:endParaRPr>
          </a:p>
          <a:p>
            <a:pPr indent="0" lvl="0" marL="0" rtl="0">
              <a:lnSpc>
                <a:spcPct val="115000"/>
              </a:lnSpc>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b="1" lang="en">
                <a:solidFill>
                  <a:schemeClr val="dk2"/>
                </a:solidFill>
              </a:rPr>
              <a:t>Jessica</a:t>
            </a:r>
            <a:endParaRPr sz="1000">
              <a:solidFill>
                <a:schemeClr val="dk2"/>
              </a:solidFill>
            </a:endParaRPr>
          </a:p>
          <a:p>
            <a:pPr indent="0" lvl="0" mar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a:solidFill>
                  <a:schemeClr val="dk2"/>
                </a:solidFill>
              </a:rPr>
              <a:t>In 60 seconds: What is your treatment? Be specific. Show pictures of it, show the language that you used, etc. For me or the class to understand what you did, we need to understand what you did! </a:t>
            </a:r>
            <a:endParaRPr sz="1000">
              <a:solidFill>
                <a:schemeClr val="dk2"/>
              </a:solidFill>
            </a:endParaRPr>
          </a:p>
          <a:p>
            <a:pPr indent="-228600" lvl="0" marL="457200" rtl="0">
              <a:lnSpc>
                <a:spcPct val="115000"/>
              </a:lnSpc>
              <a:spcBef>
                <a:spcPts val="0"/>
              </a:spcBef>
              <a:spcAft>
                <a:spcPts val="0"/>
              </a:spcAft>
              <a:buClr>
                <a:schemeClr val="dk2"/>
              </a:buClr>
              <a:buSzPts val="1100"/>
              <a:buNone/>
            </a:pPr>
            <a:r>
              <a:rPr lang="en">
                <a:solidFill>
                  <a:schemeClr val="dk2"/>
                </a:solidFill>
              </a:rPr>
              <a:t>						</a:t>
            </a:r>
            <a:endParaRPr>
              <a:solidFill>
                <a:schemeClr val="dk2"/>
              </a:solidFill>
            </a:endParaRPr>
          </a:p>
          <a:p>
            <a:pPr indent="0" lvl="0" marL="0" rtl="0">
              <a:lnSpc>
                <a:spcPct val="115000"/>
              </a:lnSpc>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2"/>
              </a:buClr>
              <a:buSzPts val="1100"/>
              <a:buFont typeface="Arial"/>
              <a:buNone/>
            </a:pPr>
            <a:r>
              <a:rPr b="1" lang="en">
                <a:solidFill>
                  <a:schemeClr val="dk2"/>
                </a:solidFill>
              </a:rPr>
              <a:t>Jessica</a:t>
            </a:r>
            <a:endParaRPr sz="1000">
              <a:solidFill>
                <a:schemeClr val="dk2"/>
              </a:solidFill>
            </a:endParaRPr>
          </a:p>
          <a:p>
            <a:pPr indent="0" lvl="0" marL="0">
              <a:spcBef>
                <a:spcPts val="0"/>
              </a:spcBef>
              <a:spcAft>
                <a:spcPts val="0"/>
              </a:spcAft>
              <a:buNone/>
            </a:pPr>
            <a:r>
              <a:t/>
            </a:r>
            <a:endParaRPr sz="1000">
              <a:solidFill>
                <a:schemeClr val="dk2"/>
              </a:solidFill>
            </a:endParaRPr>
          </a:p>
          <a:p>
            <a:pPr indent="0" lvl="0" marL="0">
              <a:spcBef>
                <a:spcPts val="0"/>
              </a:spcBef>
              <a:spcAft>
                <a:spcPts val="0"/>
              </a:spcAft>
              <a:buNone/>
            </a:pPr>
            <a:r>
              <a:rPr lang="en" sz="1000">
                <a:solidFill>
                  <a:schemeClr val="dk2"/>
                </a:solidFill>
              </a:rPr>
              <a:t>In 60 seconds: Draw out using the ROXO grammar your experiment design, describe the comparisons that you’re going to make that tell you something causal. Call this a RDD, or a D-n-D, or a within subjects or a between subjects comparison. </a:t>
            </a:r>
            <a:endParaRPr sz="1000">
              <a:solidFill>
                <a:schemeClr val="dk2"/>
              </a:solidFill>
            </a:endParaRPr>
          </a:p>
          <a:p>
            <a:pPr indent="0" lvl="0" marL="0" rt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a:solidFill>
                  <a:schemeClr val="dk2"/>
                </a:solidFill>
              </a:rPr>
              <a:t>https://www.socialresearchmethods.net/kb/desintro.php</a:t>
            </a:r>
            <a:endParaRPr sz="1000">
              <a:solidFill>
                <a:schemeClr val="dk2"/>
              </a:solidFill>
            </a:endParaRPr>
          </a:p>
          <a:p>
            <a:pPr indent="0" lvl="0" marL="0" rtl="0">
              <a:lnSpc>
                <a:spcPct val="115000"/>
              </a:lnSpc>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000">
                <a:solidFill>
                  <a:schemeClr val="dk2"/>
                </a:solidFill>
              </a:rPr>
              <a:t>Mike</a:t>
            </a:r>
            <a:endParaRPr b="1" sz="1000">
              <a:solidFill>
                <a:schemeClr val="dk2"/>
              </a:solidFill>
            </a:endParaRPr>
          </a:p>
          <a:p>
            <a:pPr indent="0" lvl="0" mar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a:solidFill>
                  <a:schemeClr val="dk2"/>
                </a:solidFill>
              </a:rPr>
              <a:t>In 30 seconds: explain who/what your measurement units are. People? From where? Robots? What type? </a:t>
            </a:r>
            <a:endParaRPr sz="1000">
              <a:solidFill>
                <a:schemeClr val="dk2"/>
              </a:solidFill>
            </a:endParaRPr>
          </a:p>
          <a:p>
            <a:pPr indent="0" lvl="0" marL="0" rtl="0">
              <a:spcBef>
                <a:spcPts val="0"/>
              </a:spcBef>
              <a:spcAft>
                <a:spcPts val="0"/>
              </a:spcAft>
              <a:buNone/>
            </a:pPr>
            <a:r>
              <a:t/>
            </a:r>
            <a:endParaRPr sz="1000">
              <a:solidFill>
                <a:schemeClr val="dk2"/>
              </a:solidFill>
            </a:endParaRPr>
          </a:p>
          <a:p>
            <a:pPr indent="-292100" lvl="0" marL="457200" rtl="0">
              <a:spcBef>
                <a:spcPts val="0"/>
              </a:spcBef>
              <a:spcAft>
                <a:spcPts val="0"/>
              </a:spcAft>
              <a:buClr>
                <a:schemeClr val="dk2"/>
              </a:buClr>
              <a:buSzPts val="1000"/>
              <a:buChar char="-"/>
            </a:pPr>
            <a:r>
              <a:rPr lang="en" sz="1000">
                <a:solidFill>
                  <a:schemeClr val="dk2"/>
                </a:solidFill>
              </a:rPr>
              <a:t>Sample population: Anyone 18 +</a:t>
            </a:r>
            <a:endParaRPr sz="1000">
              <a:solidFill>
                <a:schemeClr val="dk2"/>
              </a:solidFill>
            </a:endParaRPr>
          </a:p>
          <a:p>
            <a:pPr indent="-292100" lvl="1" marL="914400" rtl="0">
              <a:spcBef>
                <a:spcPts val="0"/>
              </a:spcBef>
              <a:spcAft>
                <a:spcPts val="0"/>
              </a:spcAft>
              <a:buClr>
                <a:schemeClr val="dk2"/>
              </a:buClr>
              <a:buSzPts val="1000"/>
              <a:buChar char="-"/>
            </a:pPr>
            <a:r>
              <a:rPr lang="en" sz="1000">
                <a:solidFill>
                  <a:schemeClr val="dk2"/>
                </a:solidFill>
              </a:rPr>
              <a:t>Focused on our contacts, in order to maximize participation in a short time period without providing compensation or other incentives</a:t>
            </a:r>
            <a:endParaRPr sz="1000">
              <a:solidFill>
                <a:schemeClr val="dk2"/>
              </a:solidFill>
            </a:endParaRPr>
          </a:p>
          <a:p>
            <a:pPr indent="-292100" lvl="0" marL="457200" rtl="0">
              <a:spcBef>
                <a:spcPts val="0"/>
              </a:spcBef>
              <a:spcAft>
                <a:spcPts val="0"/>
              </a:spcAft>
              <a:buClr>
                <a:schemeClr val="dk2"/>
              </a:buClr>
              <a:buSzPts val="1000"/>
              <a:buChar char="-"/>
            </a:pPr>
            <a:r>
              <a:rPr lang="en" sz="1000">
                <a:solidFill>
                  <a:schemeClr val="dk2"/>
                </a:solidFill>
              </a:rPr>
              <a:t>Our most common age group was 25-34 years olds across gender. Of those in the oldest age bracket, the majority were female</a:t>
            </a:r>
            <a:endParaRPr sz="1000">
              <a:solidFill>
                <a:schemeClr val="dk2"/>
              </a:solidFill>
            </a:endParaRPr>
          </a:p>
          <a:p>
            <a:pPr indent="-228600" lvl="0" marL="457200" rtl="0">
              <a:lnSpc>
                <a:spcPct val="115000"/>
              </a:lnSpc>
              <a:spcBef>
                <a:spcPts val="0"/>
              </a:spcBef>
              <a:spcAft>
                <a:spcPts val="0"/>
              </a:spcAft>
              <a:buClr>
                <a:schemeClr val="dk2"/>
              </a:buClr>
              <a:buSzPts val="1100"/>
              <a:buNone/>
            </a:pPr>
            <a:r>
              <a:rPr lang="en">
                <a:solidFill>
                  <a:schemeClr val="dk2"/>
                </a:solidFill>
              </a:rPr>
              <a:t>						</a:t>
            </a:r>
            <a:endParaRPr>
              <a:solidFill>
                <a:schemeClr val="dk2"/>
              </a:solidFill>
            </a:endParaRPr>
          </a:p>
          <a:p>
            <a:pPr indent="0" lvl="0" marL="0" rtl="0">
              <a:lnSpc>
                <a:spcPct val="115000"/>
              </a:lnSpc>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Shape 1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 name="Shape 15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000">
                <a:solidFill>
                  <a:schemeClr val="dk2"/>
                </a:solidFill>
              </a:rPr>
              <a:t>Mike</a:t>
            </a:r>
            <a:endParaRPr b="1" sz="1000">
              <a:solidFill>
                <a:schemeClr val="dk2"/>
              </a:solidFill>
            </a:endParaRPr>
          </a:p>
          <a:p>
            <a:pPr indent="0" lvl="0" mar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a:solidFill>
                  <a:schemeClr val="dk2"/>
                </a:solidFill>
              </a:rPr>
              <a:t>In 30 seconds: How did you randomize and did it work? </a:t>
            </a:r>
            <a:endParaRPr sz="1000">
              <a:solidFill>
                <a:schemeClr val="dk2"/>
              </a:solidFill>
            </a:endParaRPr>
          </a:p>
          <a:p>
            <a:pPr indent="0" lvl="0" marL="0" rtl="0">
              <a:spcBef>
                <a:spcPts val="0"/>
              </a:spcBef>
              <a:spcAft>
                <a:spcPts val="0"/>
              </a:spcAft>
              <a:buNone/>
            </a:pPr>
            <a:r>
              <a:t/>
            </a:r>
            <a:endParaRPr sz="1000">
              <a:solidFill>
                <a:schemeClr val="dk2"/>
              </a:solidFill>
            </a:endParaRPr>
          </a:p>
          <a:p>
            <a:pPr indent="-292100" lvl="0" marL="457200" rtl="0">
              <a:spcBef>
                <a:spcPts val="0"/>
              </a:spcBef>
              <a:spcAft>
                <a:spcPts val="0"/>
              </a:spcAft>
              <a:buClr>
                <a:schemeClr val="dk2"/>
              </a:buClr>
              <a:buSzPts val="1000"/>
              <a:buChar char="-"/>
            </a:pPr>
            <a:r>
              <a:rPr lang="en" sz="1000">
                <a:solidFill>
                  <a:schemeClr val="dk2"/>
                </a:solidFill>
              </a:rPr>
              <a:t>We randomized the group subjects were assigned to using Qualtrics built in randomizer</a:t>
            </a:r>
            <a:endParaRPr sz="1000">
              <a:solidFill>
                <a:schemeClr val="dk2"/>
              </a:solidFill>
            </a:endParaRPr>
          </a:p>
          <a:p>
            <a:pPr indent="-292100" lvl="1" marL="914400" rtl="0">
              <a:spcBef>
                <a:spcPts val="0"/>
              </a:spcBef>
              <a:spcAft>
                <a:spcPts val="0"/>
              </a:spcAft>
              <a:buClr>
                <a:schemeClr val="dk2"/>
              </a:buClr>
              <a:buSzPts val="1000"/>
              <a:buChar char="-"/>
            </a:pPr>
            <a:r>
              <a:rPr lang="en" sz="1000">
                <a:solidFill>
                  <a:schemeClr val="dk2"/>
                </a:solidFill>
              </a:rPr>
              <a:t>Randomizer should have given each subject equal probability of being assigned to one of the three groups</a:t>
            </a:r>
            <a:endParaRPr sz="1000">
              <a:solidFill>
                <a:schemeClr val="dk2"/>
              </a:solidFill>
            </a:endParaRPr>
          </a:p>
          <a:p>
            <a:pPr indent="-292100" lvl="0" marL="457200" rtl="0">
              <a:spcBef>
                <a:spcPts val="0"/>
              </a:spcBef>
              <a:spcAft>
                <a:spcPts val="0"/>
              </a:spcAft>
              <a:buClr>
                <a:schemeClr val="dk2"/>
              </a:buClr>
              <a:buSzPts val="1000"/>
              <a:buChar char="-"/>
            </a:pPr>
            <a:r>
              <a:rPr lang="en" sz="1000">
                <a:solidFill>
                  <a:schemeClr val="dk2"/>
                </a:solidFill>
              </a:rPr>
              <a:t>We ended up with more subjects in the Placebo group (Group with neutral music)</a:t>
            </a:r>
            <a:endParaRPr sz="1000">
              <a:solidFill>
                <a:schemeClr val="dk2"/>
              </a:solidFill>
            </a:endParaRPr>
          </a:p>
          <a:p>
            <a:pPr indent="-292100" lvl="1" marL="914400" rtl="0">
              <a:spcBef>
                <a:spcPts val="0"/>
              </a:spcBef>
              <a:spcAft>
                <a:spcPts val="0"/>
              </a:spcAft>
              <a:buClr>
                <a:schemeClr val="dk2"/>
              </a:buClr>
              <a:buSzPts val="1000"/>
              <a:buChar char="-"/>
            </a:pPr>
            <a:r>
              <a:rPr lang="en" sz="1000">
                <a:solidFill>
                  <a:schemeClr val="dk2"/>
                </a:solidFill>
              </a:rPr>
              <a:t>Unable to determine reason</a:t>
            </a:r>
            <a:endParaRPr sz="1000">
              <a:solidFill>
                <a:schemeClr val="dk2"/>
              </a:solidFill>
            </a:endParaRPr>
          </a:p>
          <a:p>
            <a:pPr indent="-292100" lvl="0" marL="457200" rtl="0">
              <a:spcBef>
                <a:spcPts val="0"/>
              </a:spcBef>
              <a:spcAft>
                <a:spcPts val="0"/>
              </a:spcAft>
              <a:buClr>
                <a:schemeClr val="dk2"/>
              </a:buClr>
              <a:buSzPts val="1000"/>
              <a:buChar char="-"/>
            </a:pPr>
            <a:r>
              <a:rPr lang="en" sz="1000">
                <a:solidFill>
                  <a:schemeClr val="dk2"/>
                </a:solidFill>
              </a:rPr>
              <a:t>We saw attrition, but it didn’t appear to be concentrated in any of the three groups</a:t>
            </a:r>
            <a:endParaRPr sz="1000">
              <a:solidFill>
                <a:schemeClr val="dk2"/>
              </a:solidFill>
            </a:endParaRPr>
          </a:p>
          <a:p>
            <a:pPr indent="-292100" lvl="1" marL="914400" rtl="0">
              <a:spcBef>
                <a:spcPts val="0"/>
              </a:spcBef>
              <a:spcAft>
                <a:spcPts val="0"/>
              </a:spcAft>
              <a:buClr>
                <a:schemeClr val="dk2"/>
              </a:buClr>
              <a:buSzPts val="1000"/>
              <a:buChar char="-"/>
            </a:pPr>
            <a:r>
              <a:rPr lang="en" sz="1000">
                <a:solidFill>
                  <a:schemeClr val="dk2"/>
                </a:solidFill>
              </a:rPr>
              <a:t>Most of the attrition appears to happen on the first page of the experiment (we ask for age and gender)</a:t>
            </a:r>
            <a:endParaRPr sz="1000">
              <a:solidFill>
                <a:schemeClr val="dk2"/>
              </a:solidFill>
            </a:endParaRPr>
          </a:p>
          <a:p>
            <a:pPr indent="-292100" lvl="1" marL="914400" rtl="0">
              <a:spcBef>
                <a:spcPts val="0"/>
              </a:spcBef>
              <a:spcAft>
                <a:spcPts val="0"/>
              </a:spcAft>
              <a:buClr>
                <a:schemeClr val="dk2"/>
              </a:buClr>
              <a:buSzPts val="1000"/>
              <a:buChar char="-"/>
            </a:pPr>
            <a:r>
              <a:rPr lang="en" sz="1000">
                <a:solidFill>
                  <a:schemeClr val="dk2"/>
                </a:solidFill>
              </a:rPr>
              <a:t>Our thought is that people visited the experiment because they were interested to see it, but didn’t bother to finish it</a:t>
            </a:r>
            <a:endParaRPr sz="1000">
              <a:solidFill>
                <a:schemeClr val="dk2"/>
              </a:solidFill>
            </a:endParaRPr>
          </a:p>
          <a:p>
            <a:pPr indent="0" lvl="0" marL="0" rtl="0">
              <a:lnSpc>
                <a:spcPct val="115000"/>
              </a:lnSpc>
              <a:spcBef>
                <a:spcPts val="0"/>
              </a:spcBef>
              <a:spcAft>
                <a:spcPts val="0"/>
              </a:spcAft>
              <a:buNone/>
            </a:pPr>
            <a:r>
              <a:t/>
            </a:r>
            <a:endParaRPr sz="1000">
              <a:solidFill>
                <a:schemeClr val="dk2"/>
              </a:solidFill>
            </a:endParaRPr>
          </a:p>
          <a:p>
            <a:pPr indent="0" lvl="0" marL="0" rtl="0">
              <a:spcBef>
                <a:spcPts val="1600"/>
              </a:spcBef>
              <a:spcAft>
                <a:spcPts val="0"/>
              </a:spcAft>
              <a:buNone/>
            </a:pPr>
            <a:r>
              <a:t/>
            </a:r>
            <a:endParaRPr sz="1000">
              <a:solidFill>
                <a:schemeClr val="dk2"/>
              </a:solidFill>
            </a:endParaRPr>
          </a:p>
          <a:p>
            <a:pPr indent="-228600" lvl="0" marL="457200" rtl="0">
              <a:lnSpc>
                <a:spcPct val="115000"/>
              </a:lnSpc>
              <a:spcBef>
                <a:spcPts val="0"/>
              </a:spcBef>
              <a:spcAft>
                <a:spcPts val="0"/>
              </a:spcAft>
              <a:buClr>
                <a:schemeClr val="dk2"/>
              </a:buClr>
              <a:buSzPts val="1100"/>
              <a:buNone/>
            </a:pPr>
            <a:r>
              <a:rPr lang="en">
                <a:solidFill>
                  <a:schemeClr val="dk2"/>
                </a:solidFill>
              </a:rPr>
              <a:t>						</a:t>
            </a:r>
            <a:endParaRPr>
              <a:solidFill>
                <a:schemeClr val="dk2"/>
              </a:solidFill>
            </a:endParaRPr>
          </a:p>
          <a:p>
            <a:pPr indent="0" lvl="0" marL="0" rtl="0">
              <a:lnSpc>
                <a:spcPct val="115000"/>
              </a:lnSpc>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rPr lang="en">
                <a:solidFill>
                  <a:schemeClr val="dk2"/>
                </a:solidFill>
              </a:rPr>
              <a:t>		</a:t>
            </a:r>
            <a:endParaRPr>
              <a:solidFill>
                <a:schemeClr val="dk2"/>
              </a:solidFill>
            </a:endParaRPr>
          </a:p>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000">
                <a:solidFill>
                  <a:schemeClr val="dk2"/>
                </a:solidFill>
              </a:rPr>
              <a:t>Mike</a:t>
            </a:r>
            <a:endParaRPr b="1" sz="1000">
              <a:solidFill>
                <a:schemeClr val="dk2"/>
              </a:solidFill>
            </a:endParaRPr>
          </a:p>
          <a:p>
            <a:pPr indent="0" lvl="0" mar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a:solidFill>
                  <a:schemeClr val="dk2"/>
                </a:solidFill>
              </a:rPr>
              <a:t>Present a flow document like in Box 13.3. </a:t>
            </a:r>
            <a:endParaRPr sz="1000">
              <a:solidFill>
                <a:schemeClr val="dk2"/>
              </a:solidFill>
            </a:endParaRPr>
          </a:p>
          <a:p>
            <a:pPr indent="-228600" lvl="0" marL="457200" rtl="0">
              <a:lnSpc>
                <a:spcPct val="115000"/>
              </a:lnSpc>
              <a:spcBef>
                <a:spcPts val="0"/>
              </a:spcBef>
              <a:spcAft>
                <a:spcPts val="0"/>
              </a:spcAft>
              <a:buClr>
                <a:schemeClr val="dk2"/>
              </a:buClr>
              <a:buSzPts val="1100"/>
              <a:buNone/>
            </a:pPr>
            <a:r>
              <a:rPr lang="en">
                <a:solidFill>
                  <a:schemeClr val="dk2"/>
                </a:solidFill>
              </a:rPr>
              <a:t>						</a:t>
            </a:r>
            <a:endParaRPr>
              <a:solidFill>
                <a:schemeClr val="dk2"/>
              </a:solidFill>
            </a:endParaRPr>
          </a:p>
          <a:p>
            <a:pPr indent="-298450" lvl="0" marL="457200" rtl="0">
              <a:lnSpc>
                <a:spcPct val="115000"/>
              </a:lnSpc>
              <a:spcBef>
                <a:spcPts val="0"/>
              </a:spcBef>
              <a:spcAft>
                <a:spcPts val="0"/>
              </a:spcAft>
              <a:buClr>
                <a:schemeClr val="dk2"/>
              </a:buClr>
              <a:buSzPts val="1100"/>
              <a:buChar char="-"/>
            </a:pPr>
            <a:r>
              <a:rPr lang="en">
                <a:solidFill>
                  <a:schemeClr val="dk2"/>
                </a:solidFill>
              </a:rPr>
              <a:t>Yellow boxes indicate subjects who did not complete experiment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sz="1000">
                <a:solidFill>
                  <a:schemeClr val="dk2"/>
                </a:solidFill>
              </a:rPr>
              <a:t>Jessica</a:t>
            </a:r>
            <a:endParaRPr b="1" sz="1000">
              <a:solidFill>
                <a:schemeClr val="dk2"/>
              </a:solidFill>
            </a:endParaRPr>
          </a:p>
          <a:p>
            <a:pPr indent="0" lvl="0" mar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a:solidFill>
                  <a:schemeClr val="dk2"/>
                </a:solidFill>
              </a:rPr>
              <a:t>In 60 seconds: Describe your outcome measures. What are they? How are they related to the concept that motivated this experiment? What are they distributed like? </a:t>
            </a:r>
            <a:endParaRPr sz="1000">
              <a:solidFill>
                <a:schemeClr val="dk2"/>
              </a:solidFill>
            </a:endParaRPr>
          </a:p>
          <a:p>
            <a:pPr indent="0" lvl="0" marL="0" rtl="0">
              <a:spcBef>
                <a:spcPts val="0"/>
              </a:spcBef>
              <a:spcAft>
                <a:spcPts val="0"/>
              </a:spcAft>
              <a:buNone/>
            </a:pPr>
            <a:r>
              <a:t/>
            </a:r>
            <a:endParaRPr sz="1000">
              <a:solidFill>
                <a:schemeClr val="dk2"/>
              </a:solidFill>
            </a:endParaRPr>
          </a:p>
          <a:p>
            <a:pPr indent="0" lvl="0" marL="0" rtl="0">
              <a:spcBef>
                <a:spcPts val="0"/>
              </a:spcBef>
              <a:spcAft>
                <a:spcPts val="0"/>
              </a:spcAft>
              <a:buNone/>
            </a:pPr>
            <a:r>
              <a:rPr lang="en" sz="1000" u="sng">
                <a:solidFill>
                  <a:schemeClr val="hlink"/>
                </a:solidFill>
                <a:hlinkClick r:id="rId2"/>
              </a:rPr>
              <a:t>http://fetzer.org/sites/default/files/images/stories/pdf/selfmeasures/Self_Measures_for_Self-Esteem_ROSENBERG_SELF-ESTEEM.pdf</a:t>
            </a:r>
            <a:endParaRPr sz="1000">
              <a:solidFill>
                <a:schemeClr val="dk2"/>
              </a:solidFill>
            </a:endParaRPr>
          </a:p>
          <a:p>
            <a:pPr indent="-228600" lvl="0" marL="457200" rtl="0">
              <a:lnSpc>
                <a:spcPct val="115000"/>
              </a:lnSpc>
              <a:spcBef>
                <a:spcPts val="0"/>
              </a:spcBef>
              <a:spcAft>
                <a:spcPts val="0"/>
              </a:spcAft>
              <a:buClr>
                <a:schemeClr val="dk2"/>
              </a:buClr>
              <a:buSzPts val="1100"/>
              <a:buNone/>
            </a:pPr>
            <a:r>
              <a:rPr lang="en">
                <a:solidFill>
                  <a:schemeClr val="dk2"/>
                </a:solidFill>
              </a:rPr>
              <a:t>						</a:t>
            </a:r>
            <a:endParaRPr>
              <a:solidFill>
                <a:schemeClr val="dk2"/>
              </a:solidFill>
            </a:endParaRPr>
          </a:p>
          <a:p>
            <a:pPr indent="0" lvl="0" marL="0" rtl="0">
              <a:lnSpc>
                <a:spcPct val="115000"/>
              </a:lnSpc>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Clr>
                <a:schemeClr val="dk2"/>
              </a:buClr>
              <a:buSzPts val="1100"/>
              <a:buFont typeface="Arial"/>
              <a:buNone/>
            </a:pPr>
            <a:r>
              <a:rPr lang="en">
                <a:solidFill>
                  <a:schemeClr val="dk2"/>
                </a:solidFill>
              </a:rPr>
              <a:t>		</a:t>
            </a:r>
            <a:endParaRPr>
              <a:solidFill>
                <a:schemeClr val="dk2"/>
              </a:solidFill>
            </a:endParaRPr>
          </a:p>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Shape 13"/>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Shape 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Shape 49"/>
          <p:cNvSpPr txBox="1"/>
          <p:nvPr>
            <p:ph hasCustomPrompt="1" type="title"/>
          </p:nvPr>
        </p:nvSpPr>
        <p:spPr>
          <a:xfrm>
            <a:off x="311700" y="999925"/>
            <a:ext cx="8520600" cy="2146200"/>
          </a:xfrm>
          <a:prstGeom prst="rect">
            <a:avLst/>
          </a:prstGeom>
        </p:spPr>
        <p:txBody>
          <a:bodyPr anchorCtr="0" anchor="b" bIns="91425" lIns="91425" spcFirstLastPara="1" rIns="91425" wrap="square" tIns="91425"/>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Shape 50"/>
          <p:cNvSpPr txBox="1"/>
          <p:nvPr>
            <p:ph idx="1" type="body"/>
          </p:nvPr>
        </p:nvSpPr>
        <p:spPr>
          <a:xfrm>
            <a:off x="311700" y="32284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Shape 5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Shape 16"/>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 name="Shape 17"/>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Shape 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Shape 21"/>
          <p:cNvSpPr txBox="1"/>
          <p:nvPr>
            <p:ph idx="1" type="body"/>
          </p:nvPr>
        </p:nvSpPr>
        <p:spPr>
          <a:xfrm>
            <a:off x="311700" y="1234075"/>
            <a:ext cx="8520600" cy="33348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Shape 25"/>
          <p:cNvSpPr txBox="1"/>
          <p:nvPr>
            <p:ph idx="1" type="body"/>
          </p:nvPr>
        </p:nvSpPr>
        <p:spPr>
          <a:xfrm>
            <a:off x="3117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234050"/>
            <a:ext cx="3999900" cy="33348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Shape 3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Shape 3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Shape 41"/>
          <p:cNvSpPr txBox="1"/>
          <p:nvPr>
            <p:ph type="title"/>
          </p:nvPr>
        </p:nvSpPr>
        <p:spPr>
          <a:xfrm>
            <a:off x="265500" y="1081675"/>
            <a:ext cx="4045200" cy="17862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Shape 42"/>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Shape 43"/>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Shape 4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Shape 46"/>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Shape 4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Shape 7"/>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Shape 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6.png"/><Relationship Id="rId9" Type="http://schemas.openxmlformats.org/officeDocument/2006/relationships/image" Target="../media/image17.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png"/><Relationship Id="rId7" Type="http://schemas.openxmlformats.org/officeDocument/2006/relationships/image" Target="../media/image10.png"/><Relationship Id="rId8"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Shape 58"/>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3600"/>
              <a:t>Examining the short-term effects of sexually degrading music on self-image</a:t>
            </a:r>
            <a:endParaRPr sz="3600"/>
          </a:p>
        </p:txBody>
      </p:sp>
      <p:sp>
        <p:nvSpPr>
          <p:cNvPr id="59" name="Shape 59"/>
          <p:cNvSpPr txBox="1"/>
          <p:nvPr>
            <p:ph idx="1" type="subTitle"/>
          </p:nvPr>
        </p:nvSpPr>
        <p:spPr>
          <a:xfrm>
            <a:off x="344250" y="3550650"/>
            <a:ext cx="5225100" cy="577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sz="1800"/>
              <a:t>Mike Powers, Jessica Vincent, Cathy Zhou</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0" y="224675"/>
            <a:ext cx="6317700" cy="572700"/>
          </a:xfrm>
          <a:prstGeom prst="rect">
            <a:avLst/>
          </a:prstGeom>
          <a:solidFill>
            <a:schemeClr val="dk1"/>
          </a:solidFill>
        </p:spPr>
        <p:txBody>
          <a:bodyPr anchorCtr="0" anchor="t" bIns="91425" lIns="91425" spcFirstLastPara="1" rIns="91425" wrap="square" tIns="91425">
            <a:noAutofit/>
          </a:bodyPr>
          <a:lstStyle/>
          <a:p>
            <a:pPr indent="0" lvl="0" marL="0" rtl="0">
              <a:spcBef>
                <a:spcPts val="0"/>
              </a:spcBef>
              <a:spcAft>
                <a:spcPts val="0"/>
              </a:spcAft>
              <a:buNone/>
            </a:pPr>
            <a:r>
              <a:rPr lang="en"/>
              <a:t> </a:t>
            </a:r>
            <a:r>
              <a:rPr b="1" lang="en"/>
              <a:t>Experiment Outcomes</a:t>
            </a:r>
            <a:endParaRPr>
              <a:solidFill>
                <a:schemeClr val="dk1"/>
              </a:solidFill>
            </a:endParaRPr>
          </a:p>
        </p:txBody>
      </p:sp>
      <p:sp>
        <p:nvSpPr>
          <p:cNvPr id="190" name="Shape 190"/>
          <p:cNvSpPr/>
          <p:nvPr/>
        </p:nvSpPr>
        <p:spPr>
          <a:xfrm>
            <a:off x="-2" y="831150"/>
            <a:ext cx="6265500" cy="666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1" name="Shape 191"/>
          <p:cNvPicPr preferRelativeResize="0"/>
          <p:nvPr/>
        </p:nvPicPr>
        <p:blipFill>
          <a:blip r:embed="rId3">
            <a:alphaModFix/>
          </a:blip>
          <a:stretch>
            <a:fillRect/>
          </a:stretch>
        </p:blipFill>
        <p:spPr>
          <a:xfrm>
            <a:off x="3763250" y="0"/>
            <a:ext cx="2630498" cy="1821750"/>
          </a:xfrm>
          <a:prstGeom prst="rect">
            <a:avLst/>
          </a:prstGeom>
          <a:noFill/>
          <a:ln cap="flat" cmpd="sng" w="9525">
            <a:solidFill>
              <a:srgbClr val="000000"/>
            </a:solidFill>
            <a:prstDash val="solid"/>
            <a:round/>
            <a:headEnd len="sm" w="sm" type="none"/>
            <a:tailEnd len="sm" w="sm" type="none"/>
          </a:ln>
        </p:spPr>
      </p:pic>
      <p:pic>
        <p:nvPicPr>
          <p:cNvPr id="192" name="Shape 192"/>
          <p:cNvPicPr preferRelativeResize="0"/>
          <p:nvPr/>
        </p:nvPicPr>
        <p:blipFill>
          <a:blip r:embed="rId4">
            <a:alphaModFix/>
          </a:blip>
          <a:stretch>
            <a:fillRect/>
          </a:stretch>
        </p:blipFill>
        <p:spPr>
          <a:xfrm>
            <a:off x="3763250" y="1645450"/>
            <a:ext cx="2630499" cy="1965976"/>
          </a:xfrm>
          <a:prstGeom prst="rect">
            <a:avLst/>
          </a:prstGeom>
          <a:noFill/>
          <a:ln cap="flat" cmpd="sng" w="9525">
            <a:solidFill>
              <a:srgbClr val="000000"/>
            </a:solidFill>
            <a:prstDash val="solid"/>
            <a:round/>
            <a:headEnd len="sm" w="sm" type="none"/>
            <a:tailEnd len="sm" w="sm" type="none"/>
          </a:ln>
        </p:spPr>
      </p:pic>
      <p:pic>
        <p:nvPicPr>
          <p:cNvPr id="193" name="Shape 193"/>
          <p:cNvPicPr preferRelativeResize="0"/>
          <p:nvPr/>
        </p:nvPicPr>
        <p:blipFill>
          <a:blip r:embed="rId5">
            <a:alphaModFix/>
          </a:blip>
          <a:stretch>
            <a:fillRect/>
          </a:stretch>
        </p:blipFill>
        <p:spPr>
          <a:xfrm>
            <a:off x="3763250" y="3384419"/>
            <a:ext cx="2630498" cy="1759081"/>
          </a:xfrm>
          <a:prstGeom prst="rect">
            <a:avLst/>
          </a:prstGeom>
          <a:noFill/>
          <a:ln cap="flat" cmpd="sng" w="9525">
            <a:solidFill>
              <a:srgbClr val="000000"/>
            </a:solidFill>
            <a:prstDash val="solid"/>
            <a:round/>
            <a:headEnd len="sm" w="sm" type="none"/>
            <a:tailEnd len="sm" w="sm" type="none"/>
          </a:ln>
        </p:spPr>
      </p:pic>
      <p:sp>
        <p:nvSpPr>
          <p:cNvPr id="194" name="Shape 194"/>
          <p:cNvSpPr/>
          <p:nvPr/>
        </p:nvSpPr>
        <p:spPr>
          <a:xfrm>
            <a:off x="3109901" y="4822193"/>
            <a:ext cx="1183200" cy="261000"/>
          </a:xfrm>
          <a:prstGeom prst="wedgeRectCallout">
            <a:avLst>
              <a:gd fmla="val 51787" name="adj1"/>
              <a:gd fmla="val -100831" name="adj2"/>
            </a:avLst>
          </a:prstGeom>
          <a:solidFill>
            <a:schemeClr val="dk1"/>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rPr b="1" lang="en" sz="900"/>
              <a:t>Lower scores = higher esteem</a:t>
            </a:r>
            <a:endParaRPr b="1" sz="900"/>
          </a:p>
        </p:txBody>
      </p:sp>
      <p:sp>
        <p:nvSpPr>
          <p:cNvPr id="195" name="Shape 195"/>
          <p:cNvSpPr txBox="1"/>
          <p:nvPr/>
        </p:nvSpPr>
        <p:spPr>
          <a:xfrm>
            <a:off x="235075" y="1010775"/>
            <a:ext cx="3434100" cy="3698400"/>
          </a:xfrm>
          <a:prstGeom prst="rect">
            <a:avLst/>
          </a:prstGeom>
          <a:noFill/>
          <a:ln>
            <a:noFill/>
          </a:ln>
        </p:spPr>
        <p:txBody>
          <a:bodyPr anchorCtr="0" anchor="ctr" bIns="91425" lIns="91425" spcFirstLastPara="1" rIns="91425" wrap="square" tIns="91425">
            <a:noAutofit/>
          </a:bodyPr>
          <a:lstStyle/>
          <a:p>
            <a:pPr indent="-317500" lvl="0" marL="457200" rtl="0">
              <a:spcBef>
                <a:spcPts val="0"/>
              </a:spcBef>
              <a:spcAft>
                <a:spcPts val="0"/>
              </a:spcAft>
              <a:buSzPts val="1400"/>
              <a:buFont typeface="Playfair Display"/>
              <a:buChar char="-"/>
            </a:pPr>
            <a:r>
              <a:rPr lang="en">
                <a:latin typeface="Playfair Display"/>
                <a:ea typeface="Playfair Display"/>
                <a:cs typeface="Playfair Display"/>
                <a:sym typeface="Playfair Display"/>
              </a:rPr>
              <a:t>Based on initial plots, we see that the treatment group has more of a right tail than the control, and more/higher modes than the placebo</a:t>
            </a:r>
            <a:endParaRPr>
              <a:latin typeface="Playfair Display"/>
              <a:ea typeface="Playfair Display"/>
              <a:cs typeface="Playfair Display"/>
              <a:sym typeface="Playfair Display"/>
            </a:endParaRPr>
          </a:p>
          <a:p>
            <a:pPr indent="0" lvl="0" marL="0" rtl="0">
              <a:spcBef>
                <a:spcPts val="0"/>
              </a:spcBef>
              <a:spcAft>
                <a:spcPts val="0"/>
              </a:spcAft>
              <a:buNone/>
            </a:pPr>
            <a:r>
              <a:t/>
            </a:r>
            <a:endParaRPr>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Char char="-"/>
            </a:pPr>
            <a:r>
              <a:rPr lang="en">
                <a:latin typeface="Playfair Display"/>
                <a:ea typeface="Playfair Display"/>
                <a:cs typeface="Playfair Display"/>
                <a:sym typeface="Playfair Display"/>
              </a:rPr>
              <a:t>This appears especially true for female participants</a:t>
            </a:r>
            <a:br>
              <a:rPr lang="en">
                <a:latin typeface="Playfair Display"/>
                <a:ea typeface="Playfair Display"/>
                <a:cs typeface="Playfair Display"/>
                <a:sym typeface="Playfair Display"/>
              </a:rPr>
            </a:br>
            <a:endParaRPr>
              <a:latin typeface="Playfair Display"/>
              <a:ea typeface="Playfair Display"/>
              <a:cs typeface="Playfair Display"/>
              <a:sym typeface="Playfair Display"/>
            </a:endParaRPr>
          </a:p>
          <a:p>
            <a:pPr indent="-317500" lvl="0" marL="457200" rtl="0">
              <a:spcBef>
                <a:spcPts val="0"/>
              </a:spcBef>
              <a:spcAft>
                <a:spcPts val="0"/>
              </a:spcAft>
              <a:buSzPts val="1400"/>
              <a:buFont typeface="Playfair Display"/>
              <a:buChar char="-"/>
            </a:pPr>
            <a:r>
              <a:rPr lang="en">
                <a:latin typeface="Playfair Display"/>
                <a:ea typeface="Playfair Display"/>
                <a:cs typeface="Playfair Display"/>
                <a:sym typeface="Playfair Display"/>
              </a:rPr>
              <a:t>We use regression analysis with controls to see if these are significant</a:t>
            </a:r>
            <a:endParaRPr>
              <a:latin typeface="Playfair Display"/>
              <a:ea typeface="Playfair Display"/>
              <a:cs typeface="Playfair Display"/>
              <a:sym typeface="Playfair Display"/>
            </a:endParaRPr>
          </a:p>
        </p:txBody>
      </p:sp>
      <p:pic>
        <p:nvPicPr>
          <p:cNvPr id="196" name="Shape 196"/>
          <p:cNvPicPr preferRelativeResize="0"/>
          <p:nvPr/>
        </p:nvPicPr>
        <p:blipFill>
          <a:blip r:embed="rId6">
            <a:alphaModFix/>
          </a:blip>
          <a:stretch>
            <a:fillRect/>
          </a:stretch>
        </p:blipFill>
        <p:spPr>
          <a:xfrm>
            <a:off x="6429000" y="0"/>
            <a:ext cx="2715000" cy="1861175"/>
          </a:xfrm>
          <a:prstGeom prst="rect">
            <a:avLst/>
          </a:prstGeom>
          <a:noFill/>
          <a:ln cap="flat" cmpd="sng" w="9525">
            <a:solidFill>
              <a:srgbClr val="000000"/>
            </a:solidFill>
            <a:prstDash val="solid"/>
            <a:round/>
            <a:headEnd len="sm" w="sm" type="none"/>
            <a:tailEnd len="sm" w="sm" type="none"/>
          </a:ln>
        </p:spPr>
      </p:pic>
      <p:sp>
        <p:nvSpPr>
          <p:cNvPr id="197" name="Shape 197"/>
          <p:cNvSpPr/>
          <p:nvPr/>
        </p:nvSpPr>
        <p:spPr>
          <a:xfrm>
            <a:off x="3761825" y="0"/>
            <a:ext cx="769800" cy="155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900">
                <a:solidFill>
                  <a:srgbClr val="FFFFFF"/>
                </a:solidFill>
              </a:rPr>
              <a:t>Aggregate</a:t>
            </a:r>
            <a:endParaRPr b="1" sz="900">
              <a:solidFill>
                <a:srgbClr val="FFFFFF"/>
              </a:solidFill>
            </a:endParaRPr>
          </a:p>
        </p:txBody>
      </p:sp>
      <p:sp>
        <p:nvSpPr>
          <p:cNvPr id="198" name="Shape 198"/>
          <p:cNvSpPr/>
          <p:nvPr/>
        </p:nvSpPr>
        <p:spPr>
          <a:xfrm>
            <a:off x="6429000" y="0"/>
            <a:ext cx="721200" cy="155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800">
                <a:solidFill>
                  <a:srgbClr val="FFFFFF"/>
                </a:solidFill>
              </a:rPr>
              <a:t>By Gender</a:t>
            </a:r>
            <a:endParaRPr b="1" sz="800">
              <a:solidFill>
                <a:srgbClr val="FFFFFF"/>
              </a:solidFill>
            </a:endParaRPr>
          </a:p>
        </p:txBody>
      </p:sp>
      <p:pic>
        <p:nvPicPr>
          <p:cNvPr id="199" name="Shape 199"/>
          <p:cNvPicPr preferRelativeResize="0"/>
          <p:nvPr/>
        </p:nvPicPr>
        <p:blipFill>
          <a:blip r:embed="rId7">
            <a:alphaModFix/>
          </a:blip>
          <a:stretch>
            <a:fillRect/>
          </a:stretch>
        </p:blipFill>
        <p:spPr>
          <a:xfrm>
            <a:off x="6429000" y="1645450"/>
            <a:ext cx="2714999" cy="1913574"/>
          </a:xfrm>
          <a:prstGeom prst="rect">
            <a:avLst/>
          </a:prstGeom>
          <a:noFill/>
          <a:ln cap="flat" cmpd="sng" w="9525">
            <a:solidFill>
              <a:srgbClr val="000000"/>
            </a:solidFill>
            <a:prstDash val="solid"/>
            <a:round/>
            <a:headEnd len="sm" w="sm" type="none"/>
            <a:tailEnd len="sm" w="sm" type="none"/>
          </a:ln>
        </p:spPr>
      </p:pic>
      <p:pic>
        <p:nvPicPr>
          <p:cNvPr id="200" name="Shape 200"/>
          <p:cNvPicPr preferRelativeResize="0"/>
          <p:nvPr/>
        </p:nvPicPr>
        <p:blipFill>
          <a:blip r:embed="rId8">
            <a:alphaModFix/>
          </a:blip>
          <a:stretch>
            <a:fillRect/>
          </a:stretch>
        </p:blipFill>
        <p:spPr>
          <a:xfrm>
            <a:off x="6429000" y="1645450"/>
            <a:ext cx="2715001" cy="1913575"/>
          </a:xfrm>
          <a:prstGeom prst="rect">
            <a:avLst/>
          </a:prstGeom>
          <a:noFill/>
          <a:ln>
            <a:noFill/>
          </a:ln>
        </p:spPr>
      </p:pic>
      <p:pic>
        <p:nvPicPr>
          <p:cNvPr id="201" name="Shape 201"/>
          <p:cNvPicPr preferRelativeResize="0"/>
          <p:nvPr/>
        </p:nvPicPr>
        <p:blipFill>
          <a:blip r:embed="rId9">
            <a:alphaModFix/>
          </a:blip>
          <a:stretch>
            <a:fillRect/>
          </a:stretch>
        </p:blipFill>
        <p:spPr>
          <a:xfrm>
            <a:off x="6429000" y="3384425"/>
            <a:ext cx="2714999" cy="1759075"/>
          </a:xfrm>
          <a:prstGeom prst="rect">
            <a:avLst/>
          </a:prstGeom>
          <a:noFill/>
          <a:ln cap="flat" cmpd="sng" w="9525">
            <a:solidFill>
              <a:srgbClr val="000000"/>
            </a:solidFill>
            <a:prstDash val="solid"/>
            <a:round/>
            <a:headEnd len="sm" w="sm" type="none"/>
            <a:tailEnd len="sm" w="sm" type="none"/>
          </a:ln>
        </p:spPr>
      </p:pic>
      <p:sp>
        <p:nvSpPr>
          <p:cNvPr id="202" name="Shape 202"/>
          <p:cNvSpPr/>
          <p:nvPr/>
        </p:nvSpPr>
        <p:spPr>
          <a:xfrm>
            <a:off x="5081691" y="1671357"/>
            <a:ext cx="1004100" cy="155700"/>
          </a:xfrm>
          <a:prstGeom prst="rect">
            <a:avLst/>
          </a:prstGeom>
          <a:solidFill>
            <a:srgbClr val="FFFFFF"/>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000"/>
              <a:t>Placebo</a:t>
            </a:r>
            <a:endParaRPr b="1"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0" y="224675"/>
            <a:ext cx="9144000" cy="572700"/>
          </a:xfrm>
          <a:prstGeom prst="rect">
            <a:avLst/>
          </a:prstGeom>
          <a:solidFill>
            <a:schemeClr val="dk1"/>
          </a:solidFill>
        </p:spPr>
        <p:txBody>
          <a:bodyPr anchorCtr="0" anchor="t" bIns="91425" lIns="91425" spcFirstLastPara="1" rIns="91425" wrap="square" tIns="91425">
            <a:noAutofit/>
          </a:bodyPr>
          <a:lstStyle/>
          <a:p>
            <a:pPr indent="0" lvl="0" marL="0" rtl="0">
              <a:spcBef>
                <a:spcPts val="0"/>
              </a:spcBef>
              <a:spcAft>
                <a:spcPts val="0"/>
              </a:spcAft>
              <a:buNone/>
            </a:pPr>
            <a:r>
              <a:rPr lang="en"/>
              <a:t> </a:t>
            </a:r>
            <a:r>
              <a:rPr b="1" lang="en"/>
              <a:t>Results</a:t>
            </a:r>
            <a:endParaRPr b="1">
              <a:solidFill>
                <a:schemeClr val="dk1"/>
              </a:solidFill>
            </a:endParaRPr>
          </a:p>
        </p:txBody>
      </p:sp>
      <p:sp>
        <p:nvSpPr>
          <p:cNvPr id="208" name="Shape 208"/>
          <p:cNvSpPr/>
          <p:nvPr/>
        </p:nvSpPr>
        <p:spPr>
          <a:xfrm>
            <a:off x="-8" y="831150"/>
            <a:ext cx="9144000" cy="5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209" name="Shape 209"/>
          <p:cNvPicPr preferRelativeResize="0"/>
          <p:nvPr/>
        </p:nvPicPr>
        <p:blipFill>
          <a:blip r:embed="rId3">
            <a:alphaModFix/>
          </a:blip>
          <a:stretch>
            <a:fillRect/>
          </a:stretch>
        </p:blipFill>
        <p:spPr>
          <a:xfrm>
            <a:off x="1661325" y="915625"/>
            <a:ext cx="6515979" cy="4227874"/>
          </a:xfrm>
          <a:prstGeom prst="rect">
            <a:avLst/>
          </a:prstGeom>
          <a:noFill/>
          <a:ln>
            <a:noFill/>
          </a:ln>
        </p:spPr>
      </p:pic>
      <p:sp>
        <p:nvSpPr>
          <p:cNvPr id="210" name="Shape 210"/>
          <p:cNvSpPr/>
          <p:nvPr/>
        </p:nvSpPr>
        <p:spPr>
          <a:xfrm>
            <a:off x="122850" y="1072919"/>
            <a:ext cx="1343100" cy="2454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rPr b="1" lang="en" sz="1000"/>
              <a:t>Treatment</a:t>
            </a:r>
            <a:endParaRPr b="1" sz="1000"/>
          </a:p>
        </p:txBody>
      </p:sp>
      <p:sp>
        <p:nvSpPr>
          <p:cNvPr id="211" name="Shape 211"/>
          <p:cNvSpPr/>
          <p:nvPr/>
        </p:nvSpPr>
        <p:spPr>
          <a:xfrm>
            <a:off x="122850" y="1389656"/>
            <a:ext cx="1343100" cy="506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000"/>
              <a:t>Control</a:t>
            </a:r>
            <a:r>
              <a:rPr lang="en" sz="1000"/>
              <a:t> for gender </a:t>
            </a:r>
            <a:r>
              <a:rPr i="1" lang="en" sz="900"/>
              <a:t>(1 = female)</a:t>
            </a:r>
            <a:endParaRPr i="1" sz="900"/>
          </a:p>
        </p:txBody>
      </p:sp>
      <p:sp>
        <p:nvSpPr>
          <p:cNvPr id="212" name="Shape 212"/>
          <p:cNvSpPr/>
          <p:nvPr/>
        </p:nvSpPr>
        <p:spPr>
          <a:xfrm>
            <a:off x="122850" y="1951325"/>
            <a:ext cx="1343100" cy="1091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000"/>
              <a:t>Control </a:t>
            </a:r>
            <a:r>
              <a:rPr lang="en" sz="1000"/>
              <a:t>for enjoyment of song</a:t>
            </a:r>
            <a:endParaRPr sz="1000"/>
          </a:p>
        </p:txBody>
      </p:sp>
      <p:sp>
        <p:nvSpPr>
          <p:cNvPr id="213" name="Shape 213"/>
          <p:cNvSpPr/>
          <p:nvPr/>
        </p:nvSpPr>
        <p:spPr>
          <a:xfrm>
            <a:off x="122850" y="3110030"/>
            <a:ext cx="1343100" cy="116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000"/>
              <a:t>Control </a:t>
            </a:r>
            <a:r>
              <a:rPr lang="en" sz="1000"/>
              <a:t>for age</a:t>
            </a:r>
            <a:endParaRPr sz="1000"/>
          </a:p>
        </p:txBody>
      </p:sp>
      <p:sp>
        <p:nvSpPr>
          <p:cNvPr id="214" name="Shape 214"/>
          <p:cNvSpPr/>
          <p:nvPr/>
        </p:nvSpPr>
        <p:spPr>
          <a:xfrm>
            <a:off x="122850" y="4325387"/>
            <a:ext cx="1343100" cy="326700"/>
          </a:xfrm>
          <a:prstGeom prst="rect">
            <a:avLst/>
          </a:prstGeom>
          <a:solidFill>
            <a:schemeClr val="dk1"/>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sz="1000"/>
              <a:t>Constant</a:t>
            </a:r>
            <a:endParaRPr b="1" sz="1000"/>
          </a:p>
        </p:txBody>
      </p:sp>
      <p:cxnSp>
        <p:nvCxnSpPr>
          <p:cNvPr id="215" name="Shape 215"/>
          <p:cNvCxnSpPr/>
          <p:nvPr/>
        </p:nvCxnSpPr>
        <p:spPr>
          <a:xfrm>
            <a:off x="1489113" y="1351406"/>
            <a:ext cx="6708000" cy="24600"/>
          </a:xfrm>
          <a:prstGeom prst="straightConnector1">
            <a:avLst/>
          </a:prstGeom>
          <a:noFill/>
          <a:ln cap="flat" cmpd="sng" w="9525">
            <a:solidFill>
              <a:srgbClr val="D9D9D9"/>
            </a:solidFill>
            <a:prstDash val="dash"/>
            <a:round/>
            <a:headEnd len="med" w="med" type="none"/>
            <a:tailEnd len="med" w="med" type="none"/>
          </a:ln>
        </p:spPr>
      </p:cxnSp>
      <p:cxnSp>
        <p:nvCxnSpPr>
          <p:cNvPr id="216" name="Shape 216"/>
          <p:cNvCxnSpPr/>
          <p:nvPr/>
        </p:nvCxnSpPr>
        <p:spPr>
          <a:xfrm>
            <a:off x="1489113" y="1921846"/>
            <a:ext cx="6708000" cy="24600"/>
          </a:xfrm>
          <a:prstGeom prst="straightConnector1">
            <a:avLst/>
          </a:prstGeom>
          <a:noFill/>
          <a:ln cap="flat" cmpd="sng" w="9525">
            <a:solidFill>
              <a:srgbClr val="D9D9D9"/>
            </a:solidFill>
            <a:prstDash val="dash"/>
            <a:round/>
            <a:headEnd len="med" w="med" type="none"/>
            <a:tailEnd len="med" w="med" type="none"/>
          </a:ln>
        </p:spPr>
      </p:cxnSp>
      <p:cxnSp>
        <p:nvCxnSpPr>
          <p:cNvPr id="217" name="Shape 217"/>
          <p:cNvCxnSpPr/>
          <p:nvPr/>
        </p:nvCxnSpPr>
        <p:spPr>
          <a:xfrm>
            <a:off x="1489113" y="3095476"/>
            <a:ext cx="6708000" cy="24600"/>
          </a:xfrm>
          <a:prstGeom prst="straightConnector1">
            <a:avLst/>
          </a:prstGeom>
          <a:noFill/>
          <a:ln cap="flat" cmpd="sng" w="9525">
            <a:solidFill>
              <a:srgbClr val="D9D9D9"/>
            </a:solidFill>
            <a:prstDash val="dash"/>
            <a:round/>
            <a:headEnd len="med" w="med" type="none"/>
            <a:tailEnd len="med" w="med" type="none"/>
          </a:ln>
        </p:spPr>
      </p:cxnSp>
      <p:cxnSp>
        <p:nvCxnSpPr>
          <p:cNvPr id="218" name="Shape 218"/>
          <p:cNvCxnSpPr/>
          <p:nvPr/>
        </p:nvCxnSpPr>
        <p:spPr>
          <a:xfrm>
            <a:off x="1489113" y="4310063"/>
            <a:ext cx="6708000" cy="24600"/>
          </a:xfrm>
          <a:prstGeom prst="straightConnector1">
            <a:avLst/>
          </a:prstGeom>
          <a:noFill/>
          <a:ln cap="flat" cmpd="sng" w="9525">
            <a:solidFill>
              <a:srgbClr val="D9D9D9"/>
            </a:solidFill>
            <a:prstDash val="dash"/>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 </a:t>
            </a:r>
            <a:r>
              <a:rPr b="1" lang="en"/>
              <a:t>Outstanding</a:t>
            </a:r>
            <a:r>
              <a:rPr b="1" lang="en"/>
              <a:t> Questions</a:t>
            </a:r>
            <a:r>
              <a:rPr b="1" lang="en">
                <a:solidFill>
                  <a:schemeClr val="dk1"/>
                </a:solidFill>
              </a:rPr>
              <a:t>.</a:t>
            </a:r>
            <a:endParaRPr b="1">
              <a:solidFill>
                <a:schemeClr val="dk1"/>
              </a:solidFill>
            </a:endParaRPr>
          </a:p>
        </p:txBody>
      </p:sp>
      <p:sp>
        <p:nvSpPr>
          <p:cNvPr id="224" name="Shape 22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AutoNum type="arabicPeriod"/>
            </a:pPr>
            <a:r>
              <a:rPr lang="en"/>
              <a:t>For those who used Qualtrics, did anyone have groups where the % of subjects in each group appeared to deviate from expectations?</a:t>
            </a:r>
            <a:br>
              <a:rPr lang="en"/>
            </a:br>
            <a:endParaRPr/>
          </a:p>
          <a:p>
            <a:pPr indent="-342900" lvl="0" marL="457200" rtl="0">
              <a:spcBef>
                <a:spcPts val="0"/>
              </a:spcBef>
              <a:spcAft>
                <a:spcPts val="0"/>
              </a:spcAft>
              <a:buSzPts val="1800"/>
              <a:buAutoNum type="arabicPeriod"/>
            </a:pPr>
            <a:r>
              <a:rPr lang="en"/>
              <a:t>19, or approximately 12%, of our subjects decided to not participate in the experiment after the first page. Does this concern anyone?</a:t>
            </a:r>
            <a:br>
              <a:rPr lang="en"/>
            </a:br>
            <a:endParaRPr/>
          </a:p>
          <a:p>
            <a:pPr indent="-342900" lvl="0" marL="457200">
              <a:spcBef>
                <a:spcPts val="0"/>
              </a:spcBef>
              <a:spcAft>
                <a:spcPts val="0"/>
              </a:spcAft>
              <a:buSzPts val="1800"/>
              <a:buAutoNum type="arabicPeriod"/>
            </a:pPr>
            <a:r>
              <a:rPr lang="en"/>
              <a:t>Our experiment required volunteers. Could these volunteers be associated with certain covariates that could have impacted results?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p:nvPr/>
        </p:nvSpPr>
        <p:spPr>
          <a:xfrm>
            <a:off x="0" y="2286200"/>
            <a:ext cx="9144000" cy="5289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txBox="1"/>
          <p:nvPr>
            <p:ph idx="4294967295" type="title"/>
          </p:nvPr>
        </p:nvSpPr>
        <p:spPr>
          <a:xfrm>
            <a:off x="2309650" y="656700"/>
            <a:ext cx="4533900" cy="615300"/>
          </a:xfrm>
          <a:prstGeom prst="rect">
            <a:avLst/>
          </a:prstGeom>
          <a:solidFill>
            <a:schemeClr val="accent5"/>
          </a:solidFill>
        </p:spPr>
        <p:txBody>
          <a:bodyPr anchorCtr="0" anchor="t" bIns="91425" lIns="91425" spcFirstLastPara="1" rIns="91425" wrap="square" tIns="91425">
            <a:noAutofit/>
          </a:bodyPr>
          <a:lstStyle/>
          <a:p>
            <a:pPr indent="0" lvl="0" marL="0" rtl="0" algn="ctr">
              <a:spcBef>
                <a:spcPts val="0"/>
              </a:spcBef>
              <a:spcAft>
                <a:spcPts val="0"/>
              </a:spcAft>
              <a:buNone/>
            </a:pPr>
            <a:r>
              <a:rPr lang="en"/>
              <a:t> </a:t>
            </a:r>
            <a:r>
              <a:rPr b="1" lang="en"/>
              <a:t>Research Question:</a:t>
            </a:r>
            <a:r>
              <a:rPr lang="en"/>
              <a:t> </a:t>
            </a:r>
            <a:endParaRPr/>
          </a:p>
        </p:txBody>
      </p:sp>
      <p:sp>
        <p:nvSpPr>
          <p:cNvPr id="66" name="Shape 66"/>
          <p:cNvSpPr txBox="1"/>
          <p:nvPr>
            <p:ph idx="4294967295" type="subTitle"/>
          </p:nvPr>
        </p:nvSpPr>
        <p:spPr>
          <a:xfrm>
            <a:off x="2305050" y="1406600"/>
            <a:ext cx="4533900" cy="2715600"/>
          </a:xfrm>
          <a:prstGeom prst="rect">
            <a:avLst/>
          </a:prstGeom>
          <a:solidFill>
            <a:srgbClr val="CCCCCC"/>
          </a:solidFill>
        </p:spPr>
        <p:txBody>
          <a:bodyPr anchorCtr="0" anchor="ctr" bIns="91425" lIns="91425" spcFirstLastPara="1" rIns="91425" wrap="square" tIns="91425">
            <a:noAutofit/>
          </a:bodyPr>
          <a:lstStyle/>
          <a:p>
            <a:pPr indent="0" lvl="0" marL="0" rtl="0" algn="ctr">
              <a:lnSpc>
                <a:spcPct val="115000"/>
              </a:lnSpc>
              <a:spcBef>
                <a:spcPts val="0"/>
              </a:spcBef>
              <a:spcAft>
                <a:spcPts val="1600"/>
              </a:spcAft>
              <a:buClr>
                <a:schemeClr val="dk2"/>
              </a:buClr>
              <a:buSzPts val="1100"/>
              <a:buFont typeface="Arial"/>
              <a:buNone/>
            </a:pPr>
            <a:r>
              <a:rPr b="1" i="1" lang="en" sz="2400">
                <a:solidFill>
                  <a:srgbClr val="24292E"/>
                </a:solidFill>
                <a:highlight>
                  <a:srgbClr val="CCCCCC"/>
                </a:highlight>
                <a:latin typeface="Arial"/>
                <a:ea typeface="Arial"/>
                <a:cs typeface="Arial"/>
                <a:sym typeface="Arial"/>
              </a:rPr>
              <a:t>What impact does short-term exposure to sexually degrading music have on short-term self-image for male and female adults?</a:t>
            </a:r>
            <a:endParaRPr b="1" sz="2400">
              <a:highlight>
                <a:srgbClr val="CCCCCC"/>
              </a:highlight>
            </a:endParaRPr>
          </a:p>
        </p:txBody>
      </p:sp>
      <p:sp>
        <p:nvSpPr>
          <p:cNvPr id="67" name="Shape 67"/>
          <p:cNvSpPr/>
          <p:nvPr/>
        </p:nvSpPr>
        <p:spPr>
          <a:xfrm>
            <a:off x="2309675" y="1261300"/>
            <a:ext cx="4533900" cy="2130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p:nvPr/>
        </p:nvSpPr>
        <p:spPr>
          <a:xfrm>
            <a:off x="893250" y="1462675"/>
            <a:ext cx="7345800" cy="123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t> </a:t>
            </a:r>
            <a:r>
              <a:rPr b="1" lang="en"/>
              <a:t>Hypothesis</a:t>
            </a:r>
            <a:r>
              <a:rPr b="1" lang="en">
                <a:solidFill>
                  <a:schemeClr val="dk1"/>
                </a:solidFill>
              </a:rPr>
              <a:t>.</a:t>
            </a:r>
            <a:endParaRPr b="1">
              <a:solidFill>
                <a:schemeClr val="dk1"/>
              </a:solidFill>
            </a:endParaRPr>
          </a:p>
        </p:txBody>
      </p:sp>
      <p:sp>
        <p:nvSpPr>
          <p:cNvPr id="74" name="Shape 74"/>
          <p:cNvSpPr txBox="1"/>
          <p:nvPr/>
        </p:nvSpPr>
        <p:spPr>
          <a:xfrm>
            <a:off x="1892250" y="1627225"/>
            <a:ext cx="2268300" cy="9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lang="en">
                <a:latin typeface="Roboto Mono"/>
                <a:ea typeface="Roboto Mono"/>
                <a:cs typeface="Roboto Mono"/>
                <a:sym typeface="Roboto Mono"/>
              </a:rPr>
              <a:t>Self-image of those who </a:t>
            </a:r>
            <a:r>
              <a:rPr b="1" lang="en">
                <a:latin typeface="Roboto Mono"/>
                <a:ea typeface="Roboto Mono"/>
                <a:cs typeface="Roboto Mono"/>
                <a:sym typeface="Roboto Mono"/>
              </a:rPr>
              <a:t>do not listen</a:t>
            </a:r>
            <a:r>
              <a:rPr lang="en">
                <a:latin typeface="Roboto Mono"/>
                <a:ea typeface="Roboto Mono"/>
                <a:cs typeface="Roboto Mono"/>
                <a:sym typeface="Roboto Mono"/>
              </a:rPr>
              <a:t> to sexually degrading music</a:t>
            </a:r>
            <a:endParaRPr>
              <a:latin typeface="Roboto Mono"/>
              <a:ea typeface="Roboto Mono"/>
              <a:cs typeface="Roboto Mono"/>
              <a:sym typeface="Roboto Mono"/>
            </a:endParaRPr>
          </a:p>
        </p:txBody>
      </p:sp>
      <p:sp>
        <p:nvSpPr>
          <p:cNvPr id="75" name="Shape 75"/>
          <p:cNvSpPr txBox="1"/>
          <p:nvPr/>
        </p:nvSpPr>
        <p:spPr>
          <a:xfrm>
            <a:off x="4947675" y="1627225"/>
            <a:ext cx="2268300" cy="9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Self-image of those who </a:t>
            </a:r>
            <a:r>
              <a:rPr b="1" lang="en">
                <a:latin typeface="Roboto Mono"/>
                <a:ea typeface="Roboto Mono"/>
                <a:cs typeface="Roboto Mono"/>
                <a:sym typeface="Roboto Mono"/>
              </a:rPr>
              <a:t>do listen</a:t>
            </a:r>
            <a:r>
              <a:rPr lang="en">
                <a:latin typeface="Roboto Mono"/>
                <a:ea typeface="Roboto Mono"/>
                <a:cs typeface="Roboto Mono"/>
                <a:sym typeface="Roboto Mono"/>
              </a:rPr>
              <a:t> to sexually degrading music</a:t>
            </a:r>
            <a:endParaRPr>
              <a:latin typeface="Roboto Mono"/>
              <a:ea typeface="Roboto Mono"/>
              <a:cs typeface="Roboto Mono"/>
              <a:sym typeface="Roboto Mono"/>
            </a:endParaRPr>
          </a:p>
        </p:txBody>
      </p:sp>
      <p:sp>
        <p:nvSpPr>
          <p:cNvPr id="76" name="Shape 76"/>
          <p:cNvSpPr/>
          <p:nvPr/>
        </p:nvSpPr>
        <p:spPr>
          <a:xfrm>
            <a:off x="4266425" y="1862300"/>
            <a:ext cx="575700" cy="446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a:off x="4342775" y="1985512"/>
            <a:ext cx="423000" cy="58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4342775" y="2114812"/>
            <a:ext cx="423000" cy="588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rot="-2001033">
            <a:off x="4266258" y="2073284"/>
            <a:ext cx="575706" cy="24713"/>
          </a:xfrm>
          <a:prstGeom prst="rect">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txBox="1"/>
          <p:nvPr/>
        </p:nvSpPr>
        <p:spPr>
          <a:xfrm rot="-816">
            <a:off x="417425" y="1316084"/>
            <a:ext cx="1263300" cy="4464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algn="ctr">
              <a:spcBef>
                <a:spcPts val="0"/>
              </a:spcBef>
              <a:spcAft>
                <a:spcPts val="0"/>
              </a:spcAft>
              <a:buNone/>
            </a:pPr>
            <a:r>
              <a:rPr b="1" lang="en">
                <a:solidFill>
                  <a:srgbClr val="FFFFFF"/>
                </a:solidFill>
              </a:rPr>
              <a:t>BASIC H</a:t>
            </a:r>
            <a:r>
              <a:rPr b="1" baseline="-25000" lang="en" sz="1800">
                <a:solidFill>
                  <a:srgbClr val="FFFFFF"/>
                </a:solidFill>
              </a:rPr>
              <a:t>a</a:t>
            </a:r>
            <a:r>
              <a:rPr b="1" lang="en" sz="1800">
                <a:solidFill>
                  <a:srgbClr val="FFFFFF"/>
                </a:solidFill>
              </a:rPr>
              <a:t>:</a:t>
            </a:r>
            <a:endParaRPr b="1" sz="1800">
              <a:solidFill>
                <a:srgbClr val="FFFFFF"/>
              </a:solidFill>
            </a:endParaRPr>
          </a:p>
        </p:txBody>
      </p:sp>
      <p:sp>
        <p:nvSpPr>
          <p:cNvPr id="81" name="Shape 81"/>
          <p:cNvSpPr/>
          <p:nvPr/>
        </p:nvSpPr>
        <p:spPr>
          <a:xfrm>
            <a:off x="893250" y="2978450"/>
            <a:ext cx="7345800" cy="12342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txBox="1"/>
          <p:nvPr/>
        </p:nvSpPr>
        <p:spPr>
          <a:xfrm>
            <a:off x="1892250" y="3143000"/>
            <a:ext cx="2268300" cy="9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Self-image of those who </a:t>
            </a:r>
            <a:r>
              <a:rPr b="1" lang="en">
                <a:latin typeface="Roboto Mono"/>
                <a:ea typeface="Roboto Mono"/>
                <a:cs typeface="Roboto Mono"/>
                <a:sym typeface="Roboto Mono"/>
              </a:rPr>
              <a:t>do not listen</a:t>
            </a:r>
            <a:r>
              <a:rPr lang="en">
                <a:latin typeface="Roboto Mono"/>
                <a:ea typeface="Roboto Mono"/>
                <a:cs typeface="Roboto Mono"/>
                <a:sym typeface="Roboto Mono"/>
              </a:rPr>
              <a:t> to sexually degrading music</a:t>
            </a:r>
            <a:endParaRPr>
              <a:latin typeface="Roboto Mono"/>
              <a:ea typeface="Roboto Mono"/>
              <a:cs typeface="Roboto Mono"/>
              <a:sym typeface="Roboto Mono"/>
            </a:endParaRPr>
          </a:p>
        </p:txBody>
      </p:sp>
      <p:sp>
        <p:nvSpPr>
          <p:cNvPr id="83" name="Shape 83"/>
          <p:cNvSpPr txBox="1"/>
          <p:nvPr/>
        </p:nvSpPr>
        <p:spPr>
          <a:xfrm>
            <a:off x="4947675" y="3143000"/>
            <a:ext cx="2268300" cy="975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Mono"/>
                <a:ea typeface="Roboto Mono"/>
                <a:cs typeface="Roboto Mono"/>
                <a:sym typeface="Roboto Mono"/>
              </a:rPr>
              <a:t>Self-image of those who </a:t>
            </a:r>
            <a:r>
              <a:rPr b="1" lang="en">
                <a:latin typeface="Roboto Mono"/>
                <a:ea typeface="Roboto Mono"/>
                <a:cs typeface="Roboto Mono"/>
                <a:sym typeface="Roboto Mono"/>
              </a:rPr>
              <a:t>do listen</a:t>
            </a:r>
            <a:r>
              <a:rPr lang="en">
                <a:latin typeface="Roboto Mono"/>
                <a:ea typeface="Roboto Mono"/>
                <a:cs typeface="Roboto Mono"/>
                <a:sym typeface="Roboto Mono"/>
              </a:rPr>
              <a:t> to sexually degrading music</a:t>
            </a:r>
            <a:endParaRPr>
              <a:latin typeface="Roboto Mono"/>
              <a:ea typeface="Roboto Mono"/>
              <a:cs typeface="Roboto Mono"/>
              <a:sym typeface="Roboto Mono"/>
            </a:endParaRPr>
          </a:p>
        </p:txBody>
      </p:sp>
      <p:sp>
        <p:nvSpPr>
          <p:cNvPr id="84" name="Shape 84"/>
          <p:cNvSpPr/>
          <p:nvPr/>
        </p:nvSpPr>
        <p:spPr>
          <a:xfrm>
            <a:off x="4266425" y="3378075"/>
            <a:ext cx="575700" cy="4467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txBox="1"/>
          <p:nvPr/>
        </p:nvSpPr>
        <p:spPr>
          <a:xfrm rot="-816">
            <a:off x="417425" y="2831868"/>
            <a:ext cx="1263300" cy="446400"/>
          </a:xfrm>
          <a:prstGeom prst="rect">
            <a:avLst/>
          </a:prstGeom>
          <a:solidFill>
            <a:schemeClr val="accent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DIRECTIONAL</a:t>
            </a:r>
            <a:r>
              <a:rPr b="1" lang="en" sz="1200">
                <a:solidFill>
                  <a:srgbClr val="FFFFFF"/>
                </a:solidFill>
              </a:rPr>
              <a:t> H</a:t>
            </a:r>
            <a:r>
              <a:rPr b="1" baseline="-25000" lang="en" sz="1200">
                <a:solidFill>
                  <a:srgbClr val="FFFFFF"/>
                </a:solidFill>
              </a:rPr>
              <a:t>a</a:t>
            </a:r>
            <a:r>
              <a:rPr b="1" lang="en" sz="1200">
                <a:solidFill>
                  <a:srgbClr val="FFFFFF"/>
                </a:solidFill>
              </a:rPr>
              <a:t>:</a:t>
            </a:r>
            <a:endParaRPr b="1" sz="1200">
              <a:solidFill>
                <a:srgbClr val="FFFFFF"/>
              </a:solidFill>
            </a:endParaRPr>
          </a:p>
        </p:txBody>
      </p:sp>
      <p:grpSp>
        <p:nvGrpSpPr>
          <p:cNvPr id="86" name="Shape 86"/>
          <p:cNvGrpSpPr/>
          <p:nvPr/>
        </p:nvGrpSpPr>
        <p:grpSpPr>
          <a:xfrm rot="10800000">
            <a:off x="4289906" y="3438325"/>
            <a:ext cx="494026" cy="324500"/>
            <a:chOff x="5870638" y="528885"/>
            <a:chExt cx="747731" cy="593453"/>
          </a:xfrm>
        </p:grpSpPr>
        <p:sp>
          <p:nvSpPr>
            <p:cNvPr id="87" name="Shape 87"/>
            <p:cNvSpPr/>
            <p:nvPr/>
          </p:nvSpPr>
          <p:spPr>
            <a:xfrm rot="-5400000">
              <a:off x="5900125" y="517150"/>
              <a:ext cx="575700" cy="634675"/>
            </a:xfrm>
            <a:prstGeom prst="flowChartExtra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6074871" y="595219"/>
              <a:ext cx="514082" cy="487059"/>
            </a:xfrm>
            <a:prstGeom prst="flowChartExtra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Shape 89"/>
            <p:cNvSpPr/>
            <p:nvPr/>
          </p:nvSpPr>
          <p:spPr>
            <a:xfrm>
              <a:off x="6511268" y="528885"/>
              <a:ext cx="107100" cy="593400"/>
            </a:xfrm>
            <a:prstGeom prst="rect">
              <a:avLst/>
            </a:prstGeom>
            <a:solidFill>
              <a:schemeClr val="accent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0" name="Shape 90"/>
          <p:cNvSpPr/>
          <p:nvPr/>
        </p:nvSpPr>
        <p:spPr>
          <a:xfrm>
            <a:off x="6569550" y="4309850"/>
            <a:ext cx="1669500" cy="572700"/>
          </a:xfrm>
          <a:prstGeom prst="wedgeRectCallout">
            <a:avLst>
              <a:gd fmla="val -20433" name="adj1"/>
              <a:gd fmla="val -96578" name="adj2"/>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algn="ctr">
              <a:spcBef>
                <a:spcPts val="0"/>
              </a:spcBef>
              <a:spcAft>
                <a:spcPts val="0"/>
              </a:spcAft>
              <a:buNone/>
            </a:pPr>
            <a:r>
              <a:rPr b="1" lang="en" sz="1200"/>
              <a:t>Sub-hypothesis:</a:t>
            </a:r>
            <a:endParaRPr b="1" sz="1200"/>
          </a:p>
          <a:p>
            <a:pPr indent="0" lvl="0" marL="0" algn="ctr">
              <a:spcBef>
                <a:spcPts val="0"/>
              </a:spcBef>
              <a:spcAft>
                <a:spcPts val="0"/>
              </a:spcAft>
              <a:buNone/>
            </a:pPr>
            <a:r>
              <a:rPr lang="en" sz="1200"/>
              <a:t>ATE women ≠ ATE men</a:t>
            </a:r>
            <a:endParaRPr sz="1200"/>
          </a:p>
        </p:txBody>
      </p:sp>
      <p:sp>
        <p:nvSpPr>
          <p:cNvPr id="91" name="Shape 91"/>
          <p:cNvSpPr/>
          <p:nvPr/>
        </p:nvSpPr>
        <p:spPr>
          <a:xfrm>
            <a:off x="405672" y="1004744"/>
            <a:ext cx="1897800" cy="58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Shape 96"/>
          <p:cNvSpPr txBox="1"/>
          <p:nvPr/>
        </p:nvSpPr>
        <p:spPr>
          <a:xfrm>
            <a:off x="7546069" y="117878"/>
            <a:ext cx="952200" cy="352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900"/>
              <a:t>&lt;18 exited</a:t>
            </a:r>
            <a:endParaRPr sz="900"/>
          </a:p>
        </p:txBody>
      </p:sp>
      <p:sp>
        <p:nvSpPr>
          <p:cNvPr id="97" name="Shape 97"/>
          <p:cNvSpPr/>
          <p:nvPr/>
        </p:nvSpPr>
        <p:spPr>
          <a:xfrm>
            <a:off x="4372325" y="1025484"/>
            <a:ext cx="1505700" cy="32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Control: </a:t>
            </a:r>
            <a:br>
              <a:rPr b="1" lang="en" sz="1100"/>
            </a:br>
            <a:r>
              <a:rPr b="1" lang="en" sz="1100"/>
              <a:t>No music</a:t>
            </a:r>
            <a:endParaRPr b="1" sz="1100"/>
          </a:p>
        </p:txBody>
      </p:sp>
      <p:sp>
        <p:nvSpPr>
          <p:cNvPr id="98" name="Shape 98"/>
          <p:cNvSpPr/>
          <p:nvPr/>
        </p:nvSpPr>
        <p:spPr>
          <a:xfrm>
            <a:off x="493625" y="916550"/>
            <a:ext cx="3737400" cy="470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Playfair Display"/>
                <a:ea typeface="Playfair Display"/>
                <a:cs typeface="Playfair Display"/>
                <a:sym typeface="Playfair Display"/>
              </a:rPr>
              <a:t>Participant selects age and gender</a:t>
            </a:r>
            <a:endParaRPr b="1">
              <a:solidFill>
                <a:srgbClr val="FFFFFF"/>
              </a:solidFill>
              <a:latin typeface="Playfair Display"/>
              <a:ea typeface="Playfair Display"/>
              <a:cs typeface="Playfair Display"/>
              <a:sym typeface="Playfair Display"/>
            </a:endParaRPr>
          </a:p>
        </p:txBody>
      </p:sp>
      <p:sp>
        <p:nvSpPr>
          <p:cNvPr id="99" name="Shape 99"/>
          <p:cNvSpPr txBox="1"/>
          <p:nvPr>
            <p:ph type="title"/>
          </p:nvPr>
        </p:nvSpPr>
        <p:spPr>
          <a:xfrm>
            <a:off x="0" y="68925"/>
            <a:ext cx="4241100" cy="572700"/>
          </a:xfrm>
          <a:prstGeom prst="rect">
            <a:avLst/>
          </a:prstGeom>
          <a:solidFill>
            <a:schemeClr val="dk1"/>
          </a:solidFill>
        </p:spPr>
        <p:txBody>
          <a:bodyPr anchorCtr="0" anchor="t" bIns="91425" lIns="91425" spcFirstLastPara="1" rIns="91425" wrap="square" tIns="91425">
            <a:noAutofit/>
          </a:bodyPr>
          <a:lstStyle/>
          <a:p>
            <a:pPr indent="0" lvl="0" marL="0" rtl="0">
              <a:spcBef>
                <a:spcPts val="0"/>
              </a:spcBef>
              <a:spcAft>
                <a:spcPts val="0"/>
              </a:spcAft>
              <a:buNone/>
            </a:pPr>
            <a:r>
              <a:rPr b="1" lang="en"/>
              <a:t> Experimental Design</a:t>
            </a:r>
            <a:r>
              <a:rPr b="1" lang="en">
                <a:solidFill>
                  <a:schemeClr val="dk1"/>
                </a:solidFill>
              </a:rPr>
              <a:t>.</a:t>
            </a:r>
            <a:endParaRPr b="1">
              <a:solidFill>
                <a:schemeClr val="dk1"/>
              </a:solidFill>
            </a:endParaRPr>
          </a:p>
        </p:txBody>
      </p:sp>
      <p:pic>
        <p:nvPicPr>
          <p:cNvPr id="100" name="Shape 100"/>
          <p:cNvPicPr preferRelativeResize="0"/>
          <p:nvPr/>
        </p:nvPicPr>
        <p:blipFill>
          <a:blip r:embed="rId3">
            <a:alphaModFix/>
          </a:blip>
          <a:stretch>
            <a:fillRect/>
          </a:stretch>
        </p:blipFill>
        <p:spPr>
          <a:xfrm>
            <a:off x="5932246" y="1367428"/>
            <a:ext cx="1522840" cy="947440"/>
          </a:xfrm>
          <a:prstGeom prst="rect">
            <a:avLst/>
          </a:prstGeom>
          <a:noFill/>
          <a:ln>
            <a:noFill/>
          </a:ln>
        </p:spPr>
      </p:pic>
      <p:pic>
        <p:nvPicPr>
          <p:cNvPr id="101" name="Shape 101"/>
          <p:cNvPicPr preferRelativeResize="0"/>
          <p:nvPr/>
        </p:nvPicPr>
        <p:blipFill>
          <a:blip r:embed="rId4">
            <a:alphaModFix/>
          </a:blip>
          <a:stretch>
            <a:fillRect/>
          </a:stretch>
        </p:blipFill>
        <p:spPr>
          <a:xfrm>
            <a:off x="7509245" y="1367438"/>
            <a:ext cx="1522832" cy="947440"/>
          </a:xfrm>
          <a:prstGeom prst="rect">
            <a:avLst/>
          </a:prstGeom>
          <a:noFill/>
          <a:ln>
            <a:noFill/>
          </a:ln>
        </p:spPr>
      </p:pic>
      <p:sp>
        <p:nvSpPr>
          <p:cNvPr id="102" name="Shape 102"/>
          <p:cNvSpPr/>
          <p:nvPr/>
        </p:nvSpPr>
        <p:spPr>
          <a:xfrm>
            <a:off x="9907" y="658175"/>
            <a:ext cx="4231200" cy="58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4372325" y="1387886"/>
            <a:ext cx="1505700" cy="9066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p>
        </p:txBody>
      </p:sp>
      <p:sp>
        <p:nvSpPr>
          <p:cNvPr id="104" name="Shape 104"/>
          <p:cNvSpPr/>
          <p:nvPr/>
        </p:nvSpPr>
        <p:spPr>
          <a:xfrm>
            <a:off x="5932250" y="1025484"/>
            <a:ext cx="1505700" cy="32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Placebo: </a:t>
            </a:r>
            <a:br>
              <a:rPr b="1" lang="en" sz="1100"/>
            </a:br>
            <a:r>
              <a:rPr b="1" lang="en" sz="1100"/>
              <a:t>Neutral music</a:t>
            </a:r>
            <a:endParaRPr b="1" sz="1100"/>
          </a:p>
        </p:txBody>
      </p:sp>
      <p:sp>
        <p:nvSpPr>
          <p:cNvPr id="105" name="Shape 105"/>
          <p:cNvSpPr/>
          <p:nvPr/>
        </p:nvSpPr>
        <p:spPr>
          <a:xfrm>
            <a:off x="7511025" y="1025484"/>
            <a:ext cx="1522800" cy="325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Treatment: Degrading music</a:t>
            </a:r>
            <a:endParaRPr b="1" sz="1100"/>
          </a:p>
        </p:txBody>
      </p:sp>
      <p:sp>
        <p:nvSpPr>
          <p:cNvPr id="106" name="Shape 106"/>
          <p:cNvSpPr/>
          <p:nvPr/>
        </p:nvSpPr>
        <p:spPr>
          <a:xfrm>
            <a:off x="511400" y="1790988"/>
            <a:ext cx="3719700" cy="470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Playfair Display"/>
                <a:ea typeface="Playfair Display"/>
                <a:cs typeface="Playfair Display"/>
                <a:sym typeface="Playfair Display"/>
              </a:rPr>
              <a:t>Qualtrics Randomizes treatment assignment</a:t>
            </a:r>
            <a:endParaRPr b="1">
              <a:solidFill>
                <a:srgbClr val="FFFFFF"/>
              </a:solidFill>
              <a:latin typeface="Playfair Display"/>
              <a:ea typeface="Playfair Display"/>
              <a:cs typeface="Playfair Display"/>
              <a:sym typeface="Playfair Display"/>
            </a:endParaRPr>
          </a:p>
        </p:txBody>
      </p:sp>
      <p:sp>
        <p:nvSpPr>
          <p:cNvPr id="107" name="Shape 107"/>
          <p:cNvSpPr/>
          <p:nvPr/>
        </p:nvSpPr>
        <p:spPr>
          <a:xfrm>
            <a:off x="521550" y="2665425"/>
            <a:ext cx="3719700" cy="470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Playfair Display"/>
                <a:ea typeface="Playfair Display"/>
                <a:cs typeface="Playfair Display"/>
                <a:sym typeface="Playfair Display"/>
              </a:rPr>
              <a:t>Participant listens to music clips if assigned</a:t>
            </a:r>
            <a:endParaRPr b="1">
              <a:solidFill>
                <a:srgbClr val="FFFFFF"/>
              </a:solidFill>
              <a:latin typeface="Playfair Display"/>
              <a:ea typeface="Playfair Display"/>
              <a:cs typeface="Playfair Display"/>
              <a:sym typeface="Playfair Display"/>
            </a:endParaRPr>
          </a:p>
        </p:txBody>
      </p:sp>
      <p:sp>
        <p:nvSpPr>
          <p:cNvPr id="108" name="Shape 108"/>
          <p:cNvSpPr/>
          <p:nvPr/>
        </p:nvSpPr>
        <p:spPr>
          <a:xfrm>
            <a:off x="5932250" y="2355578"/>
            <a:ext cx="876600" cy="325200"/>
          </a:xfrm>
          <a:prstGeom prst="wedgeRectCallout">
            <a:avLst>
              <a:gd fmla="val -23091" name="adj1"/>
              <a:gd fmla="val -95835" name="adj2"/>
            </a:avLst>
          </a:prstGeom>
          <a:solidFill>
            <a:schemeClr val="dk1"/>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rPr b="1" lang="en" sz="900"/>
              <a:t>Two 30 second clips</a:t>
            </a:r>
            <a:endParaRPr b="1" sz="900"/>
          </a:p>
        </p:txBody>
      </p:sp>
      <p:sp>
        <p:nvSpPr>
          <p:cNvPr id="109" name="Shape 109"/>
          <p:cNvSpPr/>
          <p:nvPr/>
        </p:nvSpPr>
        <p:spPr>
          <a:xfrm>
            <a:off x="521550" y="3539863"/>
            <a:ext cx="3719700" cy="470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Playfair Display"/>
                <a:ea typeface="Playfair Display"/>
                <a:cs typeface="Playfair Display"/>
                <a:sym typeface="Playfair Display"/>
              </a:rPr>
              <a:t>Participant completes lyrics follow up if assigned</a:t>
            </a:r>
            <a:endParaRPr b="1">
              <a:solidFill>
                <a:srgbClr val="FFFFFF"/>
              </a:solidFill>
              <a:latin typeface="Playfair Display"/>
              <a:ea typeface="Playfair Display"/>
              <a:cs typeface="Playfair Display"/>
              <a:sym typeface="Playfair Display"/>
            </a:endParaRPr>
          </a:p>
        </p:txBody>
      </p:sp>
      <p:sp>
        <p:nvSpPr>
          <p:cNvPr id="110" name="Shape 110"/>
          <p:cNvSpPr/>
          <p:nvPr/>
        </p:nvSpPr>
        <p:spPr>
          <a:xfrm>
            <a:off x="521550" y="4414300"/>
            <a:ext cx="3719700" cy="470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
                <a:solidFill>
                  <a:srgbClr val="FFFFFF"/>
                </a:solidFill>
                <a:latin typeface="Playfair Display"/>
                <a:ea typeface="Playfair Display"/>
                <a:cs typeface="Playfair Display"/>
                <a:sym typeface="Playfair Display"/>
              </a:rPr>
              <a:t>Participant completes self-image questionnaire</a:t>
            </a:r>
            <a:endParaRPr b="1">
              <a:solidFill>
                <a:srgbClr val="FFFFFF"/>
              </a:solidFill>
              <a:latin typeface="Playfair Display"/>
              <a:ea typeface="Playfair Display"/>
              <a:cs typeface="Playfair Display"/>
              <a:sym typeface="Playfair Display"/>
            </a:endParaRPr>
          </a:p>
        </p:txBody>
      </p:sp>
      <p:sp>
        <p:nvSpPr>
          <p:cNvPr id="111" name="Shape 111"/>
          <p:cNvSpPr/>
          <p:nvPr/>
        </p:nvSpPr>
        <p:spPr>
          <a:xfrm>
            <a:off x="39885" y="1781048"/>
            <a:ext cx="412800" cy="4701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2</a:t>
            </a:r>
            <a:r>
              <a:rPr b="1" lang="en"/>
              <a:t>.</a:t>
            </a:r>
            <a:endParaRPr b="1"/>
          </a:p>
        </p:txBody>
      </p:sp>
      <p:sp>
        <p:nvSpPr>
          <p:cNvPr id="112" name="Shape 112"/>
          <p:cNvSpPr/>
          <p:nvPr/>
        </p:nvSpPr>
        <p:spPr>
          <a:xfrm>
            <a:off x="39875" y="904797"/>
            <a:ext cx="412800" cy="4701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algn="ctr">
              <a:spcBef>
                <a:spcPts val="0"/>
              </a:spcBef>
              <a:spcAft>
                <a:spcPts val="0"/>
              </a:spcAft>
              <a:buNone/>
            </a:pPr>
            <a:r>
              <a:rPr b="1" lang="en"/>
              <a:t>1.</a:t>
            </a:r>
            <a:endParaRPr b="1"/>
          </a:p>
        </p:txBody>
      </p:sp>
      <p:sp>
        <p:nvSpPr>
          <p:cNvPr id="113" name="Shape 113"/>
          <p:cNvSpPr/>
          <p:nvPr/>
        </p:nvSpPr>
        <p:spPr>
          <a:xfrm>
            <a:off x="39885" y="2657298"/>
            <a:ext cx="412800" cy="4701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3</a:t>
            </a:r>
            <a:r>
              <a:rPr b="1" lang="en"/>
              <a:t>.</a:t>
            </a:r>
            <a:endParaRPr b="1"/>
          </a:p>
        </p:txBody>
      </p:sp>
      <p:sp>
        <p:nvSpPr>
          <p:cNvPr id="114" name="Shape 114"/>
          <p:cNvSpPr/>
          <p:nvPr/>
        </p:nvSpPr>
        <p:spPr>
          <a:xfrm>
            <a:off x="39885" y="3533549"/>
            <a:ext cx="412800" cy="4701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4</a:t>
            </a:r>
            <a:r>
              <a:rPr b="1" lang="en"/>
              <a:t>.</a:t>
            </a:r>
            <a:endParaRPr b="1"/>
          </a:p>
        </p:txBody>
      </p:sp>
      <p:sp>
        <p:nvSpPr>
          <p:cNvPr id="115" name="Shape 115"/>
          <p:cNvSpPr/>
          <p:nvPr/>
        </p:nvSpPr>
        <p:spPr>
          <a:xfrm>
            <a:off x="39885" y="4409800"/>
            <a:ext cx="412800" cy="470100"/>
          </a:xfrm>
          <a:prstGeom prst="rect">
            <a:avLst/>
          </a:prstGeom>
          <a:solidFill>
            <a:schemeClr val="dk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5</a:t>
            </a:r>
            <a:r>
              <a:rPr b="1" lang="en"/>
              <a:t>.</a:t>
            </a:r>
            <a:endParaRPr b="1"/>
          </a:p>
        </p:txBody>
      </p:sp>
      <p:sp>
        <p:nvSpPr>
          <p:cNvPr id="116" name="Shape 116"/>
          <p:cNvSpPr/>
          <p:nvPr/>
        </p:nvSpPr>
        <p:spPr>
          <a:xfrm>
            <a:off x="5755025" y="194066"/>
            <a:ext cx="815100" cy="35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Gender</a:t>
            </a:r>
            <a:endParaRPr b="1"/>
          </a:p>
        </p:txBody>
      </p:sp>
      <p:cxnSp>
        <p:nvCxnSpPr>
          <p:cNvPr id="117" name="Shape 117"/>
          <p:cNvCxnSpPr/>
          <p:nvPr/>
        </p:nvCxnSpPr>
        <p:spPr>
          <a:xfrm>
            <a:off x="6889425" y="370316"/>
            <a:ext cx="1461600" cy="0"/>
          </a:xfrm>
          <a:prstGeom prst="straightConnector1">
            <a:avLst/>
          </a:prstGeom>
          <a:noFill/>
          <a:ln cap="flat" cmpd="sng" w="19050">
            <a:solidFill>
              <a:schemeClr val="dk2"/>
            </a:solidFill>
            <a:prstDash val="solid"/>
            <a:round/>
            <a:headEnd len="med" w="med" type="none"/>
            <a:tailEnd len="med" w="med" type="triangle"/>
          </a:ln>
        </p:spPr>
      </p:cxnSp>
      <p:sp>
        <p:nvSpPr>
          <p:cNvPr id="118" name="Shape 118"/>
          <p:cNvSpPr/>
          <p:nvPr/>
        </p:nvSpPr>
        <p:spPr>
          <a:xfrm>
            <a:off x="6737025" y="194066"/>
            <a:ext cx="815100" cy="3525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Age</a:t>
            </a:r>
            <a:endParaRPr b="1"/>
          </a:p>
        </p:txBody>
      </p:sp>
      <p:pic>
        <p:nvPicPr>
          <p:cNvPr id="119" name="Shape 119"/>
          <p:cNvPicPr preferRelativeResize="0"/>
          <p:nvPr/>
        </p:nvPicPr>
        <p:blipFill>
          <a:blip r:embed="rId5">
            <a:alphaModFix/>
          </a:blip>
          <a:stretch>
            <a:fillRect/>
          </a:stretch>
        </p:blipFill>
        <p:spPr>
          <a:xfrm rot="5400000">
            <a:off x="6500325" y="588377"/>
            <a:ext cx="365400" cy="412800"/>
          </a:xfrm>
          <a:prstGeom prst="rect">
            <a:avLst/>
          </a:prstGeom>
          <a:noFill/>
          <a:ln>
            <a:noFill/>
          </a:ln>
        </p:spPr>
      </p:pic>
      <p:sp>
        <p:nvSpPr>
          <p:cNvPr id="120" name="Shape 120"/>
          <p:cNvSpPr txBox="1"/>
          <p:nvPr/>
        </p:nvSpPr>
        <p:spPr>
          <a:xfrm>
            <a:off x="6889426" y="590253"/>
            <a:ext cx="1062600" cy="352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900"/>
              <a:t>Randomized to treatment groups</a:t>
            </a:r>
            <a:endParaRPr sz="900"/>
          </a:p>
        </p:txBody>
      </p:sp>
      <p:sp>
        <p:nvSpPr>
          <p:cNvPr id="121" name="Shape 121"/>
          <p:cNvSpPr/>
          <p:nvPr/>
        </p:nvSpPr>
        <p:spPr>
          <a:xfrm>
            <a:off x="8155250" y="2351728"/>
            <a:ext cx="876600" cy="325200"/>
          </a:xfrm>
          <a:prstGeom prst="wedgeRectCallout">
            <a:avLst>
              <a:gd fmla="val -23091" name="adj1"/>
              <a:gd fmla="val -95835" name="adj2"/>
            </a:avLst>
          </a:prstGeom>
          <a:solidFill>
            <a:schemeClr val="dk1"/>
          </a:solid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spcBef>
                <a:spcPts val="0"/>
              </a:spcBef>
              <a:spcAft>
                <a:spcPts val="0"/>
              </a:spcAft>
              <a:buNone/>
            </a:pPr>
            <a:r>
              <a:rPr b="1" lang="en" sz="900"/>
              <a:t>Two 30 second clips</a:t>
            </a:r>
            <a:endParaRPr b="1" sz="900"/>
          </a:p>
        </p:txBody>
      </p:sp>
      <p:sp>
        <p:nvSpPr>
          <p:cNvPr id="122" name="Shape 122"/>
          <p:cNvSpPr/>
          <p:nvPr/>
        </p:nvSpPr>
        <p:spPr>
          <a:xfrm>
            <a:off x="5932250" y="3400824"/>
            <a:ext cx="3099600" cy="35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rPr b="1" lang="en" sz="1100">
                <a:solidFill>
                  <a:schemeClr val="dk2"/>
                </a:solidFill>
              </a:rPr>
              <a:t>Have you heard this song?</a:t>
            </a:r>
            <a:endParaRPr b="1" sz="1100">
              <a:solidFill>
                <a:schemeClr val="dk2"/>
              </a:solidFill>
            </a:endParaRPr>
          </a:p>
          <a:p>
            <a:pPr indent="0" lvl="0" marL="0">
              <a:spcBef>
                <a:spcPts val="0"/>
              </a:spcBef>
              <a:spcAft>
                <a:spcPts val="0"/>
              </a:spcAft>
              <a:buNone/>
            </a:pPr>
            <a:r>
              <a:rPr b="1" lang="en" sz="1100">
                <a:solidFill>
                  <a:schemeClr val="dk2"/>
                </a:solidFill>
              </a:rPr>
              <a:t>Do you like this song?</a:t>
            </a:r>
            <a:endParaRPr b="1" sz="1100"/>
          </a:p>
        </p:txBody>
      </p:sp>
      <p:cxnSp>
        <p:nvCxnSpPr>
          <p:cNvPr id="123" name="Shape 123"/>
          <p:cNvCxnSpPr/>
          <p:nvPr/>
        </p:nvCxnSpPr>
        <p:spPr>
          <a:xfrm>
            <a:off x="7144575" y="2303660"/>
            <a:ext cx="0" cy="1051200"/>
          </a:xfrm>
          <a:prstGeom prst="straightConnector1">
            <a:avLst/>
          </a:prstGeom>
          <a:noFill/>
          <a:ln cap="flat" cmpd="sng" w="28575">
            <a:solidFill>
              <a:schemeClr val="dk2"/>
            </a:solidFill>
            <a:prstDash val="solid"/>
            <a:round/>
            <a:headEnd len="med" w="med" type="none"/>
            <a:tailEnd len="med" w="med" type="stealth"/>
          </a:ln>
        </p:spPr>
      </p:cxnSp>
      <p:cxnSp>
        <p:nvCxnSpPr>
          <p:cNvPr id="124" name="Shape 124"/>
          <p:cNvCxnSpPr/>
          <p:nvPr/>
        </p:nvCxnSpPr>
        <p:spPr>
          <a:xfrm>
            <a:off x="7735275" y="2294476"/>
            <a:ext cx="0" cy="1051200"/>
          </a:xfrm>
          <a:prstGeom prst="straightConnector1">
            <a:avLst/>
          </a:prstGeom>
          <a:noFill/>
          <a:ln cap="flat" cmpd="sng" w="28575">
            <a:solidFill>
              <a:schemeClr val="dk2"/>
            </a:solidFill>
            <a:prstDash val="solid"/>
            <a:round/>
            <a:headEnd len="med" w="med" type="none"/>
            <a:tailEnd len="med" w="med" type="stealth"/>
          </a:ln>
        </p:spPr>
      </p:cxnSp>
      <p:cxnSp>
        <p:nvCxnSpPr>
          <p:cNvPr id="125" name="Shape 125"/>
          <p:cNvCxnSpPr>
            <a:stCxn id="103" idx="2"/>
          </p:cNvCxnSpPr>
          <p:nvPr/>
        </p:nvCxnSpPr>
        <p:spPr>
          <a:xfrm>
            <a:off x="5125175" y="2294486"/>
            <a:ext cx="0" cy="1831200"/>
          </a:xfrm>
          <a:prstGeom prst="straightConnector1">
            <a:avLst/>
          </a:prstGeom>
          <a:noFill/>
          <a:ln cap="flat" cmpd="sng" w="28575">
            <a:solidFill>
              <a:schemeClr val="dk2"/>
            </a:solidFill>
            <a:prstDash val="solid"/>
            <a:round/>
            <a:headEnd len="med" w="med" type="none"/>
            <a:tailEnd len="med" w="med" type="stealth"/>
          </a:ln>
        </p:spPr>
      </p:cxnSp>
      <p:sp>
        <p:nvSpPr>
          <p:cNvPr id="126" name="Shape 126"/>
          <p:cNvSpPr/>
          <p:nvPr/>
        </p:nvSpPr>
        <p:spPr>
          <a:xfrm>
            <a:off x="4372325" y="4132285"/>
            <a:ext cx="4659600" cy="74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spcBef>
                <a:spcPts val="0"/>
              </a:spcBef>
              <a:spcAft>
                <a:spcPts val="0"/>
              </a:spcAft>
              <a:buSzPts val="1100"/>
              <a:buAutoNum type="arabicPeriod"/>
            </a:pPr>
            <a:r>
              <a:rPr b="1" lang="en" sz="1150"/>
              <a:t>On the whole, I am satisfied with myself. </a:t>
            </a:r>
            <a:endParaRPr b="1" sz="1150"/>
          </a:p>
          <a:p>
            <a:pPr indent="-301625" lvl="0" marL="457200" rtl="0">
              <a:spcBef>
                <a:spcPts val="0"/>
              </a:spcBef>
              <a:spcAft>
                <a:spcPts val="0"/>
              </a:spcAft>
              <a:buSzPts val="1150"/>
              <a:buAutoNum type="arabicPeriod"/>
            </a:pPr>
            <a:r>
              <a:rPr b="1" lang="en" sz="1150"/>
              <a:t>At times I think I am no good at all. </a:t>
            </a:r>
            <a:endParaRPr b="1" sz="1150"/>
          </a:p>
          <a:p>
            <a:pPr indent="-301625" lvl="0" marL="457200" rtl="0">
              <a:spcBef>
                <a:spcPts val="0"/>
              </a:spcBef>
              <a:spcAft>
                <a:spcPts val="0"/>
              </a:spcAft>
              <a:buSzPts val="1150"/>
              <a:buAutoNum type="arabicPeriod"/>
            </a:pPr>
            <a:r>
              <a:rPr b="1" lang="en" sz="1150"/>
              <a:t>I feel that I have a number of good qualities. </a:t>
            </a:r>
            <a:endParaRPr b="1" sz="1150"/>
          </a:p>
          <a:p>
            <a:pPr indent="0" lvl="0" marL="0" rtl="0">
              <a:spcBef>
                <a:spcPts val="0"/>
              </a:spcBef>
              <a:spcAft>
                <a:spcPts val="0"/>
              </a:spcAft>
              <a:buNone/>
            </a:pPr>
            <a:r>
              <a:rPr b="1" lang="en" sz="1150"/>
              <a:t>… Question 10</a:t>
            </a:r>
            <a:endParaRPr b="1" sz="1150"/>
          </a:p>
        </p:txBody>
      </p:sp>
      <p:cxnSp>
        <p:nvCxnSpPr>
          <p:cNvPr id="127" name="Shape 127"/>
          <p:cNvCxnSpPr/>
          <p:nvPr/>
        </p:nvCxnSpPr>
        <p:spPr>
          <a:xfrm>
            <a:off x="7144575" y="3802347"/>
            <a:ext cx="0" cy="322500"/>
          </a:xfrm>
          <a:prstGeom prst="straightConnector1">
            <a:avLst/>
          </a:prstGeom>
          <a:noFill/>
          <a:ln cap="flat" cmpd="sng" w="28575">
            <a:solidFill>
              <a:schemeClr val="dk2"/>
            </a:solidFill>
            <a:prstDash val="solid"/>
            <a:round/>
            <a:headEnd len="med" w="med" type="none"/>
            <a:tailEnd len="med" w="med" type="stealth"/>
          </a:ln>
        </p:spPr>
      </p:cxnSp>
      <p:cxnSp>
        <p:nvCxnSpPr>
          <p:cNvPr id="128" name="Shape 128"/>
          <p:cNvCxnSpPr/>
          <p:nvPr/>
        </p:nvCxnSpPr>
        <p:spPr>
          <a:xfrm>
            <a:off x="7735275" y="3799529"/>
            <a:ext cx="0" cy="322500"/>
          </a:xfrm>
          <a:prstGeom prst="straightConnector1">
            <a:avLst/>
          </a:prstGeom>
          <a:noFill/>
          <a:ln cap="flat" cmpd="sng" w="28575">
            <a:solidFill>
              <a:schemeClr val="dk2"/>
            </a:solidFill>
            <a:prstDash val="solid"/>
            <a:round/>
            <a:headEnd len="med" w="med" type="none"/>
            <a:tailEnd len="med" w="med" type="stealth"/>
          </a:ln>
        </p:spPr>
      </p:cxnSp>
      <p:cxnSp>
        <p:nvCxnSpPr>
          <p:cNvPr id="129" name="Shape 129"/>
          <p:cNvCxnSpPr/>
          <p:nvPr/>
        </p:nvCxnSpPr>
        <p:spPr>
          <a:xfrm>
            <a:off x="4372325" y="1407961"/>
            <a:ext cx="1504200" cy="873600"/>
          </a:xfrm>
          <a:prstGeom prst="straightConnector1">
            <a:avLst/>
          </a:prstGeom>
          <a:noFill/>
          <a:ln cap="flat" cmpd="sng" w="9525">
            <a:solidFill>
              <a:schemeClr val="accent1"/>
            </a:solidFill>
            <a:prstDash val="solid"/>
            <a:round/>
            <a:headEnd len="med" w="med" type="none"/>
            <a:tailEnd len="med" w="med" type="none"/>
          </a:ln>
        </p:spPr>
      </p:cxnSp>
      <p:cxnSp>
        <p:nvCxnSpPr>
          <p:cNvPr id="130" name="Shape 130"/>
          <p:cNvCxnSpPr/>
          <p:nvPr/>
        </p:nvCxnSpPr>
        <p:spPr>
          <a:xfrm flipH="1" rot="10800000">
            <a:off x="4430950" y="1371128"/>
            <a:ext cx="1445400" cy="898800"/>
          </a:xfrm>
          <a:prstGeom prst="straightConnector1">
            <a:avLst/>
          </a:prstGeom>
          <a:noFill/>
          <a:ln cap="flat" cmpd="sng" w="9525">
            <a:solidFill>
              <a:schemeClr val="accent1"/>
            </a:solidFill>
            <a:prstDash val="solid"/>
            <a:round/>
            <a:headEnd len="med" w="med" type="none"/>
            <a:tailEnd len="med" w="med" type="none"/>
          </a:ln>
        </p:spPr>
      </p:cxnSp>
      <p:sp>
        <p:nvSpPr>
          <p:cNvPr id="131" name="Shape 131"/>
          <p:cNvSpPr/>
          <p:nvPr/>
        </p:nvSpPr>
        <p:spPr>
          <a:xfrm>
            <a:off x="5932225" y="2973175"/>
            <a:ext cx="3099600" cy="158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lgn="ctr">
              <a:spcBef>
                <a:spcPts val="0"/>
              </a:spcBef>
              <a:spcAft>
                <a:spcPts val="0"/>
              </a:spcAft>
              <a:buNone/>
            </a:pPr>
            <a:r>
              <a:rPr b="1" lang="en" sz="900"/>
              <a:t>Next button only presented after length of clip</a:t>
            </a:r>
            <a:endParaRPr b="1" sz="900"/>
          </a:p>
        </p:txBody>
      </p:sp>
      <p:sp>
        <p:nvSpPr>
          <p:cNvPr id="132" name="Shape 132"/>
          <p:cNvSpPr/>
          <p:nvPr/>
        </p:nvSpPr>
        <p:spPr>
          <a:xfrm>
            <a:off x="5932250" y="2713773"/>
            <a:ext cx="3099600" cy="199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rPr b="1" lang="en" sz="1100"/>
              <a:t>Lyric Quiz (2 fill in the blank questions)</a:t>
            </a:r>
            <a:endParaRPr b="1"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0" y="68925"/>
            <a:ext cx="4659600" cy="572700"/>
          </a:xfrm>
          <a:prstGeom prst="rect">
            <a:avLst/>
          </a:prstGeom>
          <a:solidFill>
            <a:schemeClr val="dk1"/>
          </a:solidFill>
        </p:spPr>
        <p:txBody>
          <a:bodyPr anchorCtr="0" anchor="t" bIns="91425" lIns="91425" spcFirstLastPara="1" rIns="91425" wrap="square" tIns="91425">
            <a:noAutofit/>
          </a:bodyPr>
          <a:lstStyle/>
          <a:p>
            <a:pPr indent="0" lvl="0" marL="0" rtl="0">
              <a:spcBef>
                <a:spcPts val="0"/>
              </a:spcBef>
              <a:spcAft>
                <a:spcPts val="0"/>
              </a:spcAft>
              <a:buNone/>
            </a:pPr>
            <a:r>
              <a:rPr b="1" lang="en"/>
              <a:t> Experimental Design - RXO</a:t>
            </a:r>
            <a:r>
              <a:rPr b="1" lang="en">
                <a:solidFill>
                  <a:schemeClr val="dk1"/>
                </a:solidFill>
              </a:rPr>
              <a:t>.</a:t>
            </a:r>
            <a:endParaRPr b="1">
              <a:solidFill>
                <a:schemeClr val="dk1"/>
              </a:solidFill>
            </a:endParaRPr>
          </a:p>
        </p:txBody>
      </p:sp>
      <p:sp>
        <p:nvSpPr>
          <p:cNvPr id="138" name="Shape 138"/>
          <p:cNvSpPr/>
          <p:nvPr/>
        </p:nvSpPr>
        <p:spPr>
          <a:xfrm>
            <a:off x="10884" y="658175"/>
            <a:ext cx="4648800" cy="58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aphicFrame>
        <p:nvGraphicFramePr>
          <p:cNvPr id="139" name="Shape 139"/>
          <p:cNvGraphicFramePr/>
          <p:nvPr/>
        </p:nvGraphicFramePr>
        <p:xfrm>
          <a:off x="423600" y="1036500"/>
          <a:ext cx="3000000" cy="3000000"/>
        </p:xfrm>
        <a:graphic>
          <a:graphicData uri="http://schemas.openxmlformats.org/drawingml/2006/table">
            <a:tbl>
              <a:tblPr>
                <a:noFill/>
                <a:tableStyleId>{282FE684-E294-4A77-9D9E-FBF69455E6C7}</a:tableStyleId>
              </a:tblPr>
              <a:tblGrid>
                <a:gridCol w="2074200"/>
                <a:gridCol w="2074200"/>
                <a:gridCol w="2074200"/>
                <a:gridCol w="2074200"/>
              </a:tblGrid>
              <a:tr h="439275">
                <a:tc>
                  <a:txBody>
                    <a:bodyPr>
                      <a:noAutofit/>
                    </a:bodyPr>
                    <a:lstStyle/>
                    <a:p>
                      <a:pPr indent="0" lvl="0" marL="0" rtl="0">
                        <a:spcBef>
                          <a:spcPts val="0"/>
                        </a:spcBef>
                        <a:spcAft>
                          <a:spcPts val="0"/>
                        </a:spcAft>
                        <a:buNone/>
                      </a:pPr>
                      <a:r>
                        <a:rPr b="1" lang="en">
                          <a:latin typeface="Playfair Display"/>
                          <a:ea typeface="Playfair Display"/>
                          <a:cs typeface="Playfair Display"/>
                          <a:sym typeface="Playfair Display"/>
                        </a:rPr>
                        <a:t>Group</a:t>
                      </a:r>
                      <a:endParaRPr b="1">
                        <a:latin typeface="Playfair Display"/>
                        <a:ea typeface="Playfair Display"/>
                        <a:cs typeface="Playfair Display"/>
                        <a:sym typeface="Playfair Display"/>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9D9"/>
                    </a:solidFill>
                  </a:tcPr>
                </a:tc>
                <a:tc>
                  <a:txBody>
                    <a:bodyPr>
                      <a:noAutofit/>
                    </a:bodyPr>
                    <a:lstStyle/>
                    <a:p>
                      <a:pPr indent="0" lvl="0" marL="0" algn="ctr">
                        <a:spcBef>
                          <a:spcPts val="0"/>
                        </a:spcBef>
                        <a:spcAft>
                          <a:spcPts val="0"/>
                        </a:spcAft>
                        <a:buNone/>
                      </a:pPr>
                      <a:r>
                        <a:rPr b="1" lang="en">
                          <a:latin typeface="Playfair Display"/>
                          <a:ea typeface="Playfair Display"/>
                          <a:cs typeface="Playfair Display"/>
                          <a:sym typeface="Playfair Display"/>
                        </a:rPr>
                        <a:t>Assignment</a:t>
                      </a:r>
                      <a:endParaRPr b="1">
                        <a:latin typeface="Playfair Display"/>
                        <a:ea typeface="Playfair Display"/>
                        <a:cs typeface="Playfair Display"/>
                        <a:sym typeface="Playfair Display"/>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9D9"/>
                    </a:solidFill>
                  </a:tcPr>
                </a:tc>
                <a:tc>
                  <a:txBody>
                    <a:bodyPr>
                      <a:noAutofit/>
                    </a:bodyPr>
                    <a:lstStyle/>
                    <a:p>
                      <a:pPr indent="0" lvl="0" marL="0" algn="ctr">
                        <a:spcBef>
                          <a:spcPts val="0"/>
                        </a:spcBef>
                        <a:spcAft>
                          <a:spcPts val="0"/>
                        </a:spcAft>
                        <a:buNone/>
                      </a:pPr>
                      <a:r>
                        <a:rPr b="1" lang="en">
                          <a:latin typeface="Playfair Display"/>
                          <a:ea typeface="Playfair Display"/>
                          <a:cs typeface="Playfair Display"/>
                          <a:sym typeface="Playfair Display"/>
                        </a:rPr>
                        <a:t>Treatment</a:t>
                      </a:r>
                      <a:endParaRPr b="1">
                        <a:latin typeface="Playfair Display"/>
                        <a:ea typeface="Playfair Display"/>
                        <a:cs typeface="Playfair Display"/>
                        <a:sym typeface="Playfair Display"/>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9D9"/>
                    </a:solidFill>
                  </a:tcPr>
                </a:tc>
                <a:tc>
                  <a:txBody>
                    <a:bodyPr>
                      <a:noAutofit/>
                    </a:bodyPr>
                    <a:lstStyle/>
                    <a:p>
                      <a:pPr indent="0" lvl="0" marL="0" algn="ctr">
                        <a:spcBef>
                          <a:spcPts val="0"/>
                        </a:spcBef>
                        <a:spcAft>
                          <a:spcPts val="0"/>
                        </a:spcAft>
                        <a:buNone/>
                      </a:pPr>
                      <a:r>
                        <a:rPr b="1" lang="en">
                          <a:latin typeface="Playfair Display"/>
                          <a:ea typeface="Playfair Display"/>
                          <a:cs typeface="Playfair Display"/>
                          <a:sym typeface="Playfair Display"/>
                        </a:rPr>
                        <a:t>Measurement</a:t>
                      </a:r>
                      <a:endParaRPr b="1">
                        <a:latin typeface="Playfair Display"/>
                        <a:ea typeface="Playfair Display"/>
                        <a:cs typeface="Playfair Display"/>
                        <a:sym typeface="Playfair Display"/>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D9D9D9"/>
                    </a:solidFill>
                  </a:tcPr>
                </a:tc>
              </a:tr>
              <a:tr h="956425">
                <a:tc>
                  <a:txBody>
                    <a:bodyPr>
                      <a:noAutofit/>
                    </a:bodyPr>
                    <a:lstStyle/>
                    <a:p>
                      <a:pPr indent="0" lvl="0" marL="0">
                        <a:spcBef>
                          <a:spcPts val="0"/>
                        </a:spcBef>
                        <a:spcAft>
                          <a:spcPts val="0"/>
                        </a:spcAft>
                        <a:buNone/>
                      </a:pPr>
                      <a:r>
                        <a:rPr b="1" lang="en">
                          <a:latin typeface="Roboto Mono"/>
                          <a:ea typeface="Roboto Mono"/>
                          <a:cs typeface="Roboto Mono"/>
                          <a:sym typeface="Roboto Mono"/>
                        </a:rPr>
                        <a:t>Control</a:t>
                      </a:r>
                      <a:br>
                        <a:rPr lang="en">
                          <a:latin typeface="Roboto Mono"/>
                          <a:ea typeface="Roboto Mono"/>
                          <a:cs typeface="Roboto Mono"/>
                          <a:sym typeface="Roboto Mono"/>
                        </a:rPr>
                      </a:br>
                      <a:r>
                        <a:rPr i="1" lang="en">
                          <a:latin typeface="Roboto Mono"/>
                          <a:ea typeface="Roboto Mono"/>
                          <a:cs typeface="Roboto Mono"/>
                          <a:sym typeface="Roboto Mono"/>
                        </a:rPr>
                        <a:t>No Music</a:t>
                      </a:r>
                      <a:endParaRPr i="1">
                        <a:latin typeface="Roboto Mono"/>
                        <a:ea typeface="Roboto Mono"/>
                        <a:cs typeface="Roboto Mono"/>
                        <a:sym typeface="Roboto Mon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noAutofit/>
                    </a:bodyPr>
                    <a:lstStyle/>
                    <a:p>
                      <a:pPr indent="0" lvl="0" marL="0" algn="ctr">
                        <a:spcBef>
                          <a:spcPts val="0"/>
                        </a:spcBef>
                        <a:spcAft>
                          <a:spcPts val="0"/>
                        </a:spcAft>
                        <a:buNone/>
                      </a:pPr>
                      <a:r>
                        <a:rPr lang="en" sz="4800">
                          <a:latin typeface="Roboto Mono"/>
                          <a:ea typeface="Roboto Mono"/>
                          <a:cs typeface="Roboto Mono"/>
                          <a:sym typeface="Roboto Mono"/>
                        </a:rPr>
                        <a:t>R</a:t>
                      </a:r>
                      <a:endParaRPr sz="4800">
                        <a:latin typeface="Roboto Mono"/>
                        <a:ea typeface="Roboto Mono"/>
                        <a:cs typeface="Roboto Mono"/>
                        <a:sym typeface="Roboto Mon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noAutofit/>
                    </a:bodyPr>
                    <a:lstStyle/>
                    <a:p>
                      <a:pPr indent="0" lvl="0" marL="0" rtl="0" algn="l">
                        <a:spcBef>
                          <a:spcPts val="0"/>
                        </a:spcBef>
                        <a:spcAft>
                          <a:spcPts val="0"/>
                        </a:spcAft>
                        <a:buClr>
                          <a:schemeClr val="dk2"/>
                        </a:buClr>
                        <a:buSzPts val="1100"/>
                        <a:buFont typeface="Arial"/>
                        <a:buNone/>
                      </a:pPr>
                      <a:r>
                        <a:rPr lang="en" sz="4800">
                          <a:solidFill>
                            <a:schemeClr val="dk2"/>
                          </a:solidFill>
                          <a:latin typeface="Roboto Mono"/>
                          <a:ea typeface="Roboto Mono"/>
                          <a:cs typeface="Roboto Mono"/>
                          <a:sym typeface="Roboto Mono"/>
                        </a:rPr>
                        <a:t> </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noAutofit/>
                    </a:bodyPr>
                    <a:lstStyle/>
                    <a:p>
                      <a:pPr indent="0" lvl="0" marL="0" rtl="0" algn="ctr">
                        <a:spcBef>
                          <a:spcPts val="0"/>
                        </a:spcBef>
                        <a:spcAft>
                          <a:spcPts val="0"/>
                        </a:spcAft>
                        <a:buClr>
                          <a:schemeClr val="dk2"/>
                        </a:buClr>
                        <a:buSzPts val="1100"/>
                        <a:buFont typeface="Arial"/>
                        <a:buNone/>
                      </a:pPr>
                      <a:r>
                        <a:rPr lang="en" sz="4800">
                          <a:solidFill>
                            <a:schemeClr val="dk2"/>
                          </a:solidFill>
                          <a:latin typeface="Roboto Mono"/>
                          <a:ea typeface="Roboto Mono"/>
                          <a:cs typeface="Roboto Mono"/>
                          <a:sym typeface="Roboto Mono"/>
                        </a:rPr>
                        <a:t>O</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956425">
                <a:tc>
                  <a:txBody>
                    <a:bodyPr>
                      <a:noAutofit/>
                    </a:bodyPr>
                    <a:lstStyle/>
                    <a:p>
                      <a:pPr indent="0" lvl="0" marL="0">
                        <a:spcBef>
                          <a:spcPts val="0"/>
                        </a:spcBef>
                        <a:spcAft>
                          <a:spcPts val="0"/>
                        </a:spcAft>
                        <a:buNone/>
                      </a:pPr>
                      <a:r>
                        <a:rPr b="1" lang="en">
                          <a:latin typeface="Roboto Mono"/>
                          <a:ea typeface="Roboto Mono"/>
                          <a:cs typeface="Roboto Mono"/>
                          <a:sym typeface="Roboto Mono"/>
                        </a:rPr>
                        <a:t>Placebo </a:t>
                      </a:r>
                      <a:r>
                        <a:rPr lang="en">
                          <a:latin typeface="Roboto Mono"/>
                          <a:ea typeface="Roboto Mono"/>
                          <a:cs typeface="Roboto Mono"/>
                          <a:sym typeface="Roboto Mono"/>
                        </a:rPr>
                        <a:t> </a:t>
                      </a:r>
                      <a:br>
                        <a:rPr lang="en">
                          <a:latin typeface="Roboto Mono"/>
                          <a:ea typeface="Roboto Mono"/>
                          <a:cs typeface="Roboto Mono"/>
                          <a:sym typeface="Roboto Mono"/>
                        </a:rPr>
                      </a:br>
                      <a:r>
                        <a:rPr i="1" lang="en">
                          <a:latin typeface="Roboto Mono"/>
                          <a:ea typeface="Roboto Mono"/>
                          <a:cs typeface="Roboto Mono"/>
                          <a:sym typeface="Roboto Mono"/>
                        </a:rPr>
                        <a:t>Neutral Music</a:t>
                      </a:r>
                      <a:endParaRPr i="1">
                        <a:latin typeface="Roboto Mono"/>
                        <a:ea typeface="Roboto Mono"/>
                        <a:cs typeface="Roboto Mono"/>
                        <a:sym typeface="Roboto Mon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noAutofit/>
                    </a:bodyPr>
                    <a:lstStyle/>
                    <a:p>
                      <a:pPr indent="0" lvl="0" marL="0" rtl="0" algn="ctr">
                        <a:spcBef>
                          <a:spcPts val="0"/>
                        </a:spcBef>
                        <a:spcAft>
                          <a:spcPts val="0"/>
                        </a:spcAft>
                        <a:buClr>
                          <a:schemeClr val="dk2"/>
                        </a:buClr>
                        <a:buSzPts val="1100"/>
                        <a:buFont typeface="Arial"/>
                        <a:buNone/>
                      </a:pPr>
                      <a:r>
                        <a:rPr lang="en" sz="4800">
                          <a:solidFill>
                            <a:schemeClr val="dk2"/>
                          </a:solidFill>
                          <a:latin typeface="Roboto Mono"/>
                          <a:ea typeface="Roboto Mono"/>
                          <a:cs typeface="Roboto Mono"/>
                          <a:sym typeface="Roboto Mono"/>
                        </a:rPr>
                        <a:t>R</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noAutofit/>
                    </a:bodyPr>
                    <a:lstStyle/>
                    <a:p>
                      <a:pPr indent="0" lvl="0" marL="0" rtl="0" algn="ctr">
                        <a:spcBef>
                          <a:spcPts val="0"/>
                        </a:spcBef>
                        <a:spcAft>
                          <a:spcPts val="0"/>
                        </a:spcAft>
                        <a:buClr>
                          <a:schemeClr val="dk2"/>
                        </a:buClr>
                        <a:buSzPts val="1100"/>
                        <a:buFont typeface="Arial"/>
                        <a:buNone/>
                      </a:pPr>
                      <a:r>
                        <a:rPr lang="en" sz="4800">
                          <a:solidFill>
                            <a:schemeClr val="dk2"/>
                          </a:solidFill>
                          <a:latin typeface="Roboto Mono"/>
                          <a:ea typeface="Roboto Mono"/>
                          <a:cs typeface="Roboto Mono"/>
                          <a:sym typeface="Roboto Mono"/>
                        </a:rPr>
                        <a:t>X</a:t>
                      </a:r>
                      <a:r>
                        <a:rPr baseline="-25000" lang="en" sz="2400">
                          <a:solidFill>
                            <a:schemeClr val="dk2"/>
                          </a:solidFill>
                          <a:latin typeface="Roboto Mono"/>
                          <a:ea typeface="Roboto Mono"/>
                          <a:cs typeface="Roboto Mono"/>
                          <a:sym typeface="Roboto Mono"/>
                        </a:rPr>
                        <a:t>Placebo</a:t>
                      </a:r>
                      <a:endParaRPr baseline="-25000" sz="2400"/>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c>
                  <a:txBody>
                    <a:bodyPr>
                      <a:noAutofit/>
                    </a:bodyPr>
                    <a:lstStyle/>
                    <a:p>
                      <a:pPr indent="0" lvl="0" marL="0" rtl="0" algn="ctr">
                        <a:spcBef>
                          <a:spcPts val="0"/>
                        </a:spcBef>
                        <a:spcAft>
                          <a:spcPts val="0"/>
                        </a:spcAft>
                        <a:buClr>
                          <a:schemeClr val="dk2"/>
                        </a:buClr>
                        <a:buSzPts val="1100"/>
                        <a:buFont typeface="Arial"/>
                        <a:buNone/>
                      </a:pPr>
                      <a:r>
                        <a:rPr lang="en" sz="4800">
                          <a:solidFill>
                            <a:schemeClr val="dk2"/>
                          </a:solidFill>
                          <a:latin typeface="Roboto Mono"/>
                          <a:ea typeface="Roboto Mono"/>
                          <a:cs typeface="Roboto Mono"/>
                          <a:sym typeface="Roboto Mono"/>
                        </a:rPr>
                        <a:t>O</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5"/>
                    </a:solidFill>
                  </a:tcPr>
                </a:tc>
              </a:tr>
              <a:tr h="956425">
                <a:tc>
                  <a:txBody>
                    <a:bodyPr>
                      <a:noAutofit/>
                    </a:bodyPr>
                    <a:lstStyle/>
                    <a:p>
                      <a:pPr indent="0" lvl="0" marL="0">
                        <a:spcBef>
                          <a:spcPts val="0"/>
                        </a:spcBef>
                        <a:spcAft>
                          <a:spcPts val="0"/>
                        </a:spcAft>
                        <a:buNone/>
                      </a:pPr>
                      <a:r>
                        <a:rPr b="1" lang="en">
                          <a:latin typeface="Roboto Mono"/>
                          <a:ea typeface="Roboto Mono"/>
                          <a:cs typeface="Roboto Mono"/>
                          <a:sym typeface="Roboto Mono"/>
                        </a:rPr>
                        <a:t>Treatment</a:t>
                      </a:r>
                      <a:r>
                        <a:rPr lang="en">
                          <a:latin typeface="Roboto Mono"/>
                          <a:ea typeface="Roboto Mono"/>
                          <a:cs typeface="Roboto Mono"/>
                          <a:sym typeface="Roboto Mono"/>
                        </a:rPr>
                        <a:t>   </a:t>
                      </a:r>
                      <a:r>
                        <a:rPr i="1" lang="en">
                          <a:latin typeface="Roboto Mono"/>
                          <a:ea typeface="Roboto Mono"/>
                          <a:cs typeface="Roboto Mono"/>
                          <a:sym typeface="Roboto Mono"/>
                        </a:rPr>
                        <a:t>Degrading Music</a:t>
                      </a:r>
                      <a:endParaRPr i="1">
                        <a:latin typeface="Roboto Mono"/>
                        <a:ea typeface="Roboto Mono"/>
                        <a:cs typeface="Roboto Mono"/>
                        <a:sym typeface="Roboto Mono"/>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1"/>
                    </a:solidFill>
                  </a:tcPr>
                </a:tc>
                <a:tc>
                  <a:txBody>
                    <a:bodyPr>
                      <a:noAutofit/>
                    </a:bodyPr>
                    <a:lstStyle/>
                    <a:p>
                      <a:pPr indent="0" lvl="0" marL="0" rtl="0" algn="ctr">
                        <a:spcBef>
                          <a:spcPts val="0"/>
                        </a:spcBef>
                        <a:spcAft>
                          <a:spcPts val="0"/>
                        </a:spcAft>
                        <a:buClr>
                          <a:schemeClr val="dk2"/>
                        </a:buClr>
                        <a:buSzPts val="1100"/>
                        <a:buFont typeface="Arial"/>
                        <a:buNone/>
                      </a:pPr>
                      <a:r>
                        <a:rPr lang="en" sz="4800">
                          <a:solidFill>
                            <a:schemeClr val="dk2"/>
                          </a:solidFill>
                          <a:latin typeface="Roboto Mono"/>
                          <a:ea typeface="Roboto Mono"/>
                          <a:cs typeface="Roboto Mono"/>
                          <a:sym typeface="Roboto Mono"/>
                        </a:rPr>
                        <a:t>R</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1"/>
                    </a:solidFill>
                  </a:tcPr>
                </a:tc>
                <a:tc>
                  <a:txBody>
                    <a:bodyPr>
                      <a:noAutofit/>
                    </a:bodyPr>
                    <a:lstStyle/>
                    <a:p>
                      <a:pPr indent="0" lvl="0" marL="0">
                        <a:spcBef>
                          <a:spcPts val="0"/>
                        </a:spcBef>
                        <a:spcAft>
                          <a:spcPts val="0"/>
                        </a:spcAft>
                        <a:buClr>
                          <a:schemeClr val="dk2"/>
                        </a:buClr>
                        <a:buSzPts val="1100"/>
                        <a:buFont typeface="Arial"/>
                        <a:buNone/>
                      </a:pPr>
                      <a:r>
                        <a:rPr lang="en" sz="4800">
                          <a:solidFill>
                            <a:schemeClr val="dk2"/>
                          </a:solidFill>
                          <a:latin typeface="Roboto Mono"/>
                          <a:ea typeface="Roboto Mono"/>
                          <a:cs typeface="Roboto Mono"/>
                          <a:sym typeface="Roboto Mono"/>
                        </a:rPr>
                        <a:t> X</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1"/>
                    </a:solidFill>
                  </a:tcPr>
                </a:tc>
                <a:tc>
                  <a:txBody>
                    <a:bodyPr>
                      <a:noAutofit/>
                    </a:bodyPr>
                    <a:lstStyle/>
                    <a:p>
                      <a:pPr indent="0" lvl="0" marL="0" rtl="0" algn="ctr">
                        <a:spcBef>
                          <a:spcPts val="0"/>
                        </a:spcBef>
                        <a:spcAft>
                          <a:spcPts val="0"/>
                        </a:spcAft>
                        <a:buClr>
                          <a:schemeClr val="dk2"/>
                        </a:buClr>
                        <a:buSzPts val="1100"/>
                        <a:buFont typeface="Arial"/>
                        <a:buNone/>
                      </a:pPr>
                      <a:r>
                        <a:rPr lang="en" sz="4800">
                          <a:solidFill>
                            <a:schemeClr val="dk2"/>
                          </a:solidFill>
                          <a:latin typeface="Roboto Mono"/>
                          <a:ea typeface="Roboto Mono"/>
                          <a:cs typeface="Roboto Mono"/>
                          <a:sym typeface="Roboto Mono"/>
                        </a:rPr>
                        <a:t>O</a:t>
                      </a:r>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idx="1" type="body"/>
          </p:nvPr>
        </p:nvSpPr>
        <p:spPr>
          <a:xfrm>
            <a:off x="111900" y="904350"/>
            <a:ext cx="3842400" cy="333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We sampled our contacts:</a:t>
            </a:r>
            <a:endParaRPr/>
          </a:p>
          <a:p>
            <a:pPr indent="-342900" lvl="0" marL="457200" rtl="0">
              <a:spcBef>
                <a:spcPts val="1600"/>
              </a:spcBef>
              <a:spcAft>
                <a:spcPts val="0"/>
              </a:spcAft>
              <a:buSzPts val="1800"/>
              <a:buChar char="●"/>
            </a:pPr>
            <a:r>
              <a:rPr lang="en"/>
              <a:t>  Family</a:t>
            </a:r>
            <a:br>
              <a:rPr lang="en"/>
            </a:br>
            <a:endParaRPr/>
          </a:p>
          <a:p>
            <a:pPr indent="-342900" lvl="0" marL="457200" rtl="0">
              <a:spcBef>
                <a:spcPts val="0"/>
              </a:spcBef>
              <a:spcAft>
                <a:spcPts val="0"/>
              </a:spcAft>
              <a:buSzPts val="1800"/>
              <a:buChar char="●"/>
            </a:pPr>
            <a:r>
              <a:rPr lang="en"/>
              <a:t>  Friends</a:t>
            </a:r>
            <a:br>
              <a:rPr lang="en"/>
            </a:br>
            <a:endParaRPr/>
          </a:p>
          <a:p>
            <a:pPr indent="-342900" lvl="0" marL="457200" rtl="0">
              <a:spcBef>
                <a:spcPts val="0"/>
              </a:spcBef>
              <a:spcAft>
                <a:spcPts val="0"/>
              </a:spcAft>
              <a:buSzPts val="1800"/>
              <a:buChar char="●"/>
            </a:pPr>
            <a:r>
              <a:rPr lang="en"/>
              <a:t>  Coworkers</a:t>
            </a:r>
            <a:br>
              <a:rPr lang="en"/>
            </a:br>
            <a:endParaRPr/>
          </a:p>
          <a:p>
            <a:pPr indent="-342900" lvl="0" marL="457200" rtl="0">
              <a:spcBef>
                <a:spcPts val="0"/>
              </a:spcBef>
              <a:spcAft>
                <a:spcPts val="0"/>
              </a:spcAft>
              <a:buSzPts val="1800"/>
              <a:buChar char="●"/>
            </a:pPr>
            <a:r>
              <a:rPr lang="en"/>
              <a:t>  Social media contacts</a:t>
            </a:r>
            <a:br>
              <a:rPr lang="en"/>
            </a:br>
            <a:endParaRPr/>
          </a:p>
          <a:p>
            <a:pPr indent="0" lvl="0" marL="0" rtl="0">
              <a:spcBef>
                <a:spcPts val="1600"/>
              </a:spcBef>
              <a:spcAft>
                <a:spcPts val="1600"/>
              </a:spcAft>
              <a:buNone/>
            </a:pPr>
            <a:r>
              <a:rPr lang="en"/>
              <a:t>They spanned gender, age, and geographic location.</a:t>
            </a:r>
            <a:endParaRPr/>
          </a:p>
        </p:txBody>
      </p:sp>
      <p:pic>
        <p:nvPicPr>
          <p:cNvPr id="145" name="Shape 145"/>
          <p:cNvPicPr preferRelativeResize="0"/>
          <p:nvPr/>
        </p:nvPicPr>
        <p:blipFill>
          <a:blip r:embed="rId3">
            <a:alphaModFix/>
          </a:blip>
          <a:stretch>
            <a:fillRect/>
          </a:stretch>
        </p:blipFill>
        <p:spPr>
          <a:xfrm>
            <a:off x="6143340" y="2980977"/>
            <a:ext cx="2924460" cy="2068137"/>
          </a:xfrm>
          <a:prstGeom prst="rect">
            <a:avLst/>
          </a:prstGeom>
          <a:noFill/>
          <a:ln cap="flat" cmpd="sng" w="9525">
            <a:solidFill>
              <a:srgbClr val="000000"/>
            </a:solidFill>
            <a:prstDash val="solid"/>
            <a:round/>
            <a:headEnd len="sm" w="sm" type="none"/>
            <a:tailEnd len="sm" w="sm" type="none"/>
          </a:ln>
        </p:spPr>
      </p:pic>
      <p:pic>
        <p:nvPicPr>
          <p:cNvPr id="146" name="Shape 146"/>
          <p:cNvPicPr preferRelativeResize="0"/>
          <p:nvPr/>
        </p:nvPicPr>
        <p:blipFill>
          <a:blip r:embed="rId4">
            <a:alphaModFix/>
          </a:blip>
          <a:stretch>
            <a:fillRect/>
          </a:stretch>
        </p:blipFill>
        <p:spPr>
          <a:xfrm>
            <a:off x="3996275" y="2980964"/>
            <a:ext cx="2105025" cy="2068137"/>
          </a:xfrm>
          <a:prstGeom prst="rect">
            <a:avLst/>
          </a:prstGeom>
          <a:noFill/>
          <a:ln cap="flat" cmpd="sng" w="9525">
            <a:solidFill>
              <a:srgbClr val="000000"/>
            </a:solidFill>
            <a:prstDash val="solid"/>
            <a:round/>
            <a:headEnd len="sm" w="sm" type="none"/>
            <a:tailEnd len="sm" w="sm" type="none"/>
          </a:ln>
        </p:spPr>
      </p:pic>
      <p:pic>
        <p:nvPicPr>
          <p:cNvPr id="147" name="Shape 147"/>
          <p:cNvPicPr preferRelativeResize="0"/>
          <p:nvPr/>
        </p:nvPicPr>
        <p:blipFill>
          <a:blip r:embed="rId5">
            <a:alphaModFix/>
          </a:blip>
          <a:stretch>
            <a:fillRect/>
          </a:stretch>
        </p:blipFill>
        <p:spPr>
          <a:xfrm>
            <a:off x="164524" y="1427874"/>
            <a:ext cx="440225" cy="440225"/>
          </a:xfrm>
          <a:prstGeom prst="rect">
            <a:avLst/>
          </a:prstGeom>
          <a:noFill/>
          <a:ln>
            <a:noFill/>
          </a:ln>
        </p:spPr>
      </p:pic>
      <p:pic>
        <p:nvPicPr>
          <p:cNvPr id="148" name="Shape 148"/>
          <p:cNvPicPr preferRelativeResize="0"/>
          <p:nvPr/>
        </p:nvPicPr>
        <p:blipFill>
          <a:blip r:embed="rId6">
            <a:alphaModFix/>
          </a:blip>
          <a:stretch>
            <a:fillRect/>
          </a:stretch>
        </p:blipFill>
        <p:spPr>
          <a:xfrm>
            <a:off x="164526" y="2080688"/>
            <a:ext cx="440225" cy="440225"/>
          </a:xfrm>
          <a:prstGeom prst="rect">
            <a:avLst/>
          </a:prstGeom>
          <a:noFill/>
          <a:ln>
            <a:noFill/>
          </a:ln>
        </p:spPr>
      </p:pic>
      <p:pic>
        <p:nvPicPr>
          <p:cNvPr id="149" name="Shape 149"/>
          <p:cNvPicPr preferRelativeResize="0"/>
          <p:nvPr/>
        </p:nvPicPr>
        <p:blipFill>
          <a:blip r:embed="rId7">
            <a:alphaModFix/>
          </a:blip>
          <a:stretch>
            <a:fillRect/>
          </a:stretch>
        </p:blipFill>
        <p:spPr>
          <a:xfrm>
            <a:off x="164525" y="2686512"/>
            <a:ext cx="440225" cy="440225"/>
          </a:xfrm>
          <a:prstGeom prst="rect">
            <a:avLst/>
          </a:prstGeom>
          <a:noFill/>
          <a:ln>
            <a:noFill/>
          </a:ln>
        </p:spPr>
      </p:pic>
      <p:sp>
        <p:nvSpPr>
          <p:cNvPr id="150" name="Shape 150"/>
          <p:cNvSpPr txBox="1"/>
          <p:nvPr>
            <p:ph type="title"/>
          </p:nvPr>
        </p:nvSpPr>
        <p:spPr>
          <a:xfrm>
            <a:off x="0" y="68925"/>
            <a:ext cx="4241100" cy="572700"/>
          </a:xfrm>
          <a:prstGeom prst="rect">
            <a:avLst/>
          </a:prstGeom>
          <a:solidFill>
            <a:schemeClr val="dk1"/>
          </a:solidFill>
        </p:spPr>
        <p:txBody>
          <a:bodyPr anchorCtr="0" anchor="t" bIns="91425" lIns="91425" spcFirstLastPara="1" rIns="91425" wrap="square" tIns="91425">
            <a:noAutofit/>
          </a:bodyPr>
          <a:lstStyle/>
          <a:p>
            <a:pPr indent="0" lvl="0" marL="0" rtl="0">
              <a:spcBef>
                <a:spcPts val="0"/>
              </a:spcBef>
              <a:spcAft>
                <a:spcPts val="0"/>
              </a:spcAft>
              <a:buNone/>
            </a:pPr>
            <a:r>
              <a:rPr b="1" lang="en"/>
              <a:t> Sample Population</a:t>
            </a:r>
            <a:r>
              <a:rPr b="1" lang="en">
                <a:solidFill>
                  <a:schemeClr val="dk1"/>
                </a:solidFill>
              </a:rPr>
              <a:t>.</a:t>
            </a:r>
            <a:endParaRPr b="1">
              <a:solidFill>
                <a:schemeClr val="dk1"/>
              </a:solidFill>
            </a:endParaRPr>
          </a:p>
        </p:txBody>
      </p:sp>
      <p:sp>
        <p:nvSpPr>
          <p:cNvPr id="151" name="Shape 151"/>
          <p:cNvSpPr/>
          <p:nvPr/>
        </p:nvSpPr>
        <p:spPr>
          <a:xfrm>
            <a:off x="9907" y="658175"/>
            <a:ext cx="4231200" cy="588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52" name="Shape 152"/>
          <p:cNvPicPr preferRelativeResize="0"/>
          <p:nvPr/>
        </p:nvPicPr>
        <p:blipFill>
          <a:blip r:embed="rId8">
            <a:alphaModFix/>
          </a:blip>
          <a:stretch>
            <a:fillRect/>
          </a:stretch>
        </p:blipFill>
        <p:spPr>
          <a:xfrm>
            <a:off x="3996275" y="92432"/>
            <a:ext cx="5071524" cy="2808700"/>
          </a:xfrm>
          <a:prstGeom prst="rect">
            <a:avLst/>
          </a:prstGeom>
          <a:noFill/>
          <a:ln cap="flat" cmpd="sng" w="9525">
            <a:solidFill>
              <a:srgbClr val="000000"/>
            </a:solidFill>
            <a:prstDash val="solid"/>
            <a:round/>
            <a:headEnd len="sm" w="sm" type="none"/>
            <a:tailEnd len="sm" w="sm" type="none"/>
          </a:ln>
        </p:spPr>
      </p:pic>
      <p:sp>
        <p:nvSpPr>
          <p:cNvPr id="153" name="Shape 153"/>
          <p:cNvSpPr/>
          <p:nvPr/>
        </p:nvSpPr>
        <p:spPr>
          <a:xfrm>
            <a:off x="246825" y="3455450"/>
            <a:ext cx="211500" cy="1764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54" name="Shape 154"/>
          <p:cNvPicPr preferRelativeResize="0"/>
          <p:nvPr/>
        </p:nvPicPr>
        <p:blipFill>
          <a:blip r:embed="rId9">
            <a:alphaModFix/>
          </a:blip>
          <a:stretch>
            <a:fillRect/>
          </a:stretch>
        </p:blipFill>
        <p:spPr>
          <a:xfrm>
            <a:off x="132475" y="3257053"/>
            <a:ext cx="572700" cy="572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Shape 159"/>
          <p:cNvSpPr/>
          <p:nvPr/>
        </p:nvSpPr>
        <p:spPr>
          <a:xfrm>
            <a:off x="-41100" y="1099250"/>
            <a:ext cx="9246000" cy="116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txBox="1"/>
          <p:nvPr>
            <p:ph type="title"/>
          </p:nvPr>
        </p:nvSpPr>
        <p:spPr>
          <a:xfrm>
            <a:off x="0" y="224675"/>
            <a:ext cx="9144000" cy="572700"/>
          </a:xfrm>
          <a:prstGeom prst="rect">
            <a:avLst/>
          </a:prstGeom>
          <a:solidFill>
            <a:schemeClr val="dk1"/>
          </a:solidFill>
        </p:spPr>
        <p:txBody>
          <a:bodyPr anchorCtr="0" anchor="t" bIns="91425" lIns="91425" spcFirstLastPara="1" rIns="91425" wrap="square" tIns="91425">
            <a:noAutofit/>
          </a:bodyPr>
          <a:lstStyle/>
          <a:p>
            <a:pPr indent="0" lvl="0" marL="0" rtl="0">
              <a:spcBef>
                <a:spcPts val="0"/>
              </a:spcBef>
              <a:spcAft>
                <a:spcPts val="0"/>
              </a:spcAft>
              <a:buNone/>
            </a:pPr>
            <a:r>
              <a:rPr lang="en"/>
              <a:t> </a:t>
            </a:r>
            <a:r>
              <a:rPr b="1" lang="en"/>
              <a:t>Randomization and Attrition</a:t>
            </a:r>
            <a:r>
              <a:rPr lang="en">
                <a:solidFill>
                  <a:schemeClr val="dk1"/>
                </a:solidFill>
              </a:rPr>
              <a:t>.</a:t>
            </a:r>
            <a:endParaRPr>
              <a:solidFill>
                <a:schemeClr val="dk1"/>
              </a:solidFill>
            </a:endParaRPr>
          </a:p>
        </p:txBody>
      </p:sp>
      <p:pic>
        <p:nvPicPr>
          <p:cNvPr id="161" name="Shape 161"/>
          <p:cNvPicPr preferRelativeResize="0"/>
          <p:nvPr/>
        </p:nvPicPr>
        <p:blipFill>
          <a:blip r:embed="rId3">
            <a:alphaModFix/>
          </a:blip>
          <a:stretch>
            <a:fillRect/>
          </a:stretch>
        </p:blipFill>
        <p:spPr>
          <a:xfrm>
            <a:off x="4701750" y="347002"/>
            <a:ext cx="365400" cy="412800"/>
          </a:xfrm>
          <a:prstGeom prst="rect">
            <a:avLst/>
          </a:prstGeom>
          <a:noFill/>
          <a:ln>
            <a:noFill/>
          </a:ln>
        </p:spPr>
      </p:pic>
      <p:pic>
        <p:nvPicPr>
          <p:cNvPr id="162" name="Shape 162"/>
          <p:cNvPicPr preferRelativeResize="0"/>
          <p:nvPr/>
        </p:nvPicPr>
        <p:blipFill>
          <a:blip r:embed="rId3">
            <a:alphaModFix/>
          </a:blip>
          <a:stretch>
            <a:fillRect/>
          </a:stretch>
        </p:blipFill>
        <p:spPr>
          <a:xfrm>
            <a:off x="5231262" y="347002"/>
            <a:ext cx="365400" cy="412800"/>
          </a:xfrm>
          <a:prstGeom prst="rect">
            <a:avLst/>
          </a:prstGeom>
          <a:noFill/>
          <a:ln>
            <a:noFill/>
          </a:ln>
        </p:spPr>
      </p:pic>
      <p:pic>
        <p:nvPicPr>
          <p:cNvPr id="163" name="Shape 163"/>
          <p:cNvPicPr preferRelativeResize="0"/>
          <p:nvPr/>
        </p:nvPicPr>
        <p:blipFill>
          <a:blip r:embed="rId3">
            <a:alphaModFix/>
          </a:blip>
          <a:stretch>
            <a:fillRect/>
          </a:stretch>
        </p:blipFill>
        <p:spPr>
          <a:xfrm>
            <a:off x="5760775" y="347002"/>
            <a:ext cx="365400" cy="412800"/>
          </a:xfrm>
          <a:prstGeom prst="rect">
            <a:avLst/>
          </a:prstGeom>
          <a:noFill/>
          <a:ln>
            <a:noFill/>
          </a:ln>
        </p:spPr>
      </p:pic>
      <p:pic>
        <p:nvPicPr>
          <p:cNvPr id="164" name="Shape 164"/>
          <p:cNvPicPr preferRelativeResize="0"/>
          <p:nvPr/>
        </p:nvPicPr>
        <p:blipFill>
          <a:blip r:embed="rId4">
            <a:alphaModFix/>
          </a:blip>
          <a:stretch>
            <a:fillRect/>
          </a:stretch>
        </p:blipFill>
        <p:spPr>
          <a:xfrm>
            <a:off x="152400" y="1091409"/>
            <a:ext cx="8839199" cy="1230025"/>
          </a:xfrm>
          <a:prstGeom prst="rect">
            <a:avLst/>
          </a:prstGeom>
          <a:noFill/>
          <a:ln>
            <a:noFill/>
          </a:ln>
        </p:spPr>
      </p:pic>
      <p:sp>
        <p:nvSpPr>
          <p:cNvPr id="165" name="Shape 165"/>
          <p:cNvSpPr/>
          <p:nvPr/>
        </p:nvSpPr>
        <p:spPr>
          <a:xfrm>
            <a:off x="-8" y="831150"/>
            <a:ext cx="9144000" cy="5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a:off x="308200" y="2477650"/>
            <a:ext cx="3910800" cy="23697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rPr b="1" lang="en" sz="1200" u="sng">
                <a:latin typeface="Playfair Display"/>
                <a:ea typeface="Playfair Display"/>
                <a:cs typeface="Playfair Display"/>
                <a:sym typeface="Playfair Display"/>
              </a:rPr>
              <a:t>Ra</a:t>
            </a:r>
            <a:r>
              <a:rPr b="1" lang="en" sz="1200" u="sng">
                <a:latin typeface="Playfair Display"/>
                <a:ea typeface="Playfair Display"/>
                <a:cs typeface="Playfair Display"/>
                <a:sym typeface="Playfair Display"/>
              </a:rPr>
              <a:t>ndomization Mechanism</a:t>
            </a:r>
            <a:br>
              <a:rPr b="1" lang="en" sz="1200" u="sng">
                <a:latin typeface="Playfair Display"/>
                <a:ea typeface="Playfair Display"/>
                <a:cs typeface="Playfair Display"/>
                <a:sym typeface="Playfair Display"/>
              </a:rPr>
            </a:b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Used Qualtrics’ randomization tool to assign participants to treatment, placebo, and control</a:t>
            </a:r>
            <a:br>
              <a:rPr lang="en" sz="1200">
                <a:latin typeface="Playfair Display"/>
                <a:ea typeface="Playfair Display"/>
                <a:cs typeface="Playfair Display"/>
                <a:sym typeface="Playfair Display"/>
              </a:rPr>
            </a:b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Would expect roughly ⅓ of participants in each of these buckets </a:t>
            </a:r>
            <a:endParaRPr sz="1200">
              <a:latin typeface="Playfair Display"/>
              <a:ea typeface="Playfair Display"/>
              <a:cs typeface="Playfair Display"/>
              <a:sym typeface="Playfair Display"/>
            </a:endParaRPr>
          </a:p>
          <a:p>
            <a:pPr indent="-304800" lvl="1" marL="9144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Observed this in pilot study</a:t>
            </a:r>
            <a:endParaRPr sz="1200">
              <a:latin typeface="Playfair Display"/>
              <a:ea typeface="Playfair Display"/>
              <a:cs typeface="Playfair Display"/>
              <a:sym typeface="Playfair Display"/>
            </a:endParaRPr>
          </a:p>
          <a:p>
            <a:pPr indent="0" lvl="0" marL="457200" rtl="0">
              <a:spcBef>
                <a:spcPts val="0"/>
              </a:spcBef>
              <a:spcAft>
                <a:spcPts val="0"/>
              </a:spcAft>
              <a:buNone/>
            </a:pPr>
            <a:r>
              <a:t/>
            </a: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Saw a much greater number of participants assigned to the placebo group than the treatment or control in our experiment</a:t>
            </a:r>
            <a:endParaRPr sz="1200">
              <a:latin typeface="Playfair Display"/>
              <a:ea typeface="Playfair Display"/>
              <a:cs typeface="Playfair Display"/>
              <a:sym typeface="Playfair Display"/>
            </a:endParaRPr>
          </a:p>
        </p:txBody>
      </p:sp>
      <p:sp>
        <p:nvSpPr>
          <p:cNvPr id="167" name="Shape 167"/>
          <p:cNvSpPr/>
          <p:nvPr/>
        </p:nvSpPr>
        <p:spPr>
          <a:xfrm>
            <a:off x="4919225" y="2477650"/>
            <a:ext cx="3910800" cy="2369700"/>
          </a:xfrm>
          <a:prstGeom prst="rect">
            <a:avLst/>
          </a:prstGeom>
          <a:solidFill>
            <a:schemeClr val="lt2"/>
          </a:solid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1200" u="sng">
                <a:latin typeface="Playfair Display"/>
                <a:ea typeface="Playfair Display"/>
                <a:cs typeface="Playfair Display"/>
                <a:sym typeface="Playfair Display"/>
              </a:rPr>
              <a:t>Exploration of Attrition</a:t>
            </a:r>
            <a:br>
              <a:rPr b="1" lang="en" sz="1200" u="sng">
                <a:latin typeface="Playfair Display"/>
                <a:ea typeface="Playfair Display"/>
                <a:cs typeface="Playfair Display"/>
                <a:sym typeface="Playfair Display"/>
              </a:rPr>
            </a:b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Uneven treatment groups caused us to view attrition in more detail</a:t>
            </a:r>
            <a:br>
              <a:rPr lang="en" sz="1200">
                <a:latin typeface="Playfair Display"/>
                <a:ea typeface="Playfair Display"/>
                <a:cs typeface="Playfair Display"/>
                <a:sym typeface="Playfair Display"/>
              </a:rPr>
            </a:br>
            <a:endParaRPr sz="1200">
              <a:latin typeface="Playfair Display"/>
              <a:ea typeface="Playfair Display"/>
              <a:cs typeface="Playfair Display"/>
              <a:sym typeface="Playfair Display"/>
            </a:endParaRPr>
          </a:p>
          <a:p>
            <a:pPr indent="-304800" lvl="0" marL="457200" rtl="0">
              <a:spcBef>
                <a:spcPts val="0"/>
              </a:spcBef>
              <a:spcAft>
                <a:spcPts val="0"/>
              </a:spcAft>
              <a:buSzPts val="1200"/>
              <a:buFont typeface="Playfair Display"/>
              <a:buChar char="●"/>
            </a:pPr>
            <a:r>
              <a:rPr lang="en" sz="1200">
                <a:latin typeface="Playfair Display"/>
                <a:ea typeface="Playfair Display"/>
                <a:cs typeface="Playfair Display"/>
                <a:sym typeface="Playfair Display"/>
              </a:rPr>
              <a:t>25 subjects started the experiment and did not complete it</a:t>
            </a:r>
            <a:endParaRPr sz="1200">
              <a:latin typeface="Playfair Display"/>
              <a:ea typeface="Playfair Display"/>
              <a:cs typeface="Playfair Display"/>
              <a:sym typeface="Playfair Display"/>
            </a:endParaRPr>
          </a:p>
          <a:p>
            <a:pPr indent="-292100" lvl="1" marL="914400" rtl="0">
              <a:lnSpc>
                <a:spcPct val="115000"/>
              </a:lnSpc>
              <a:spcBef>
                <a:spcPts val="0"/>
              </a:spcBef>
              <a:spcAft>
                <a:spcPts val="0"/>
              </a:spcAft>
              <a:buClr>
                <a:schemeClr val="dk2"/>
              </a:buClr>
              <a:buSzPts val="1000"/>
              <a:buFont typeface="Playfair Display"/>
              <a:buChar char="○"/>
            </a:pPr>
            <a:r>
              <a:rPr lang="en" sz="1000">
                <a:latin typeface="Playfair Display"/>
                <a:ea typeface="Playfair Display"/>
                <a:cs typeface="Playfair Display"/>
                <a:sym typeface="Playfair Display"/>
              </a:rPr>
              <a:t>19 stopped on the first page after age and gender</a:t>
            </a:r>
            <a:endParaRPr sz="1000">
              <a:latin typeface="Playfair Display"/>
              <a:ea typeface="Playfair Display"/>
              <a:cs typeface="Playfair Display"/>
              <a:sym typeface="Playfair Display"/>
            </a:endParaRPr>
          </a:p>
          <a:p>
            <a:pPr indent="-292100" lvl="1" marL="914400" rtl="0">
              <a:lnSpc>
                <a:spcPct val="115000"/>
              </a:lnSpc>
              <a:spcBef>
                <a:spcPts val="0"/>
              </a:spcBef>
              <a:spcAft>
                <a:spcPts val="0"/>
              </a:spcAft>
              <a:buClr>
                <a:schemeClr val="dk2"/>
              </a:buClr>
              <a:buSzPts val="1000"/>
              <a:buFont typeface="Playfair Display"/>
              <a:buChar char="○"/>
            </a:pPr>
            <a:r>
              <a:rPr lang="en" sz="1000">
                <a:latin typeface="Playfair Display"/>
                <a:ea typeface="Playfair Display"/>
                <a:cs typeface="Playfair Display"/>
                <a:sym typeface="Playfair Display"/>
              </a:rPr>
              <a:t>3 started the treatment song but never completed esteem questions</a:t>
            </a:r>
            <a:endParaRPr sz="1000">
              <a:latin typeface="Playfair Display"/>
              <a:ea typeface="Playfair Display"/>
              <a:cs typeface="Playfair Display"/>
              <a:sym typeface="Playfair Display"/>
            </a:endParaRPr>
          </a:p>
          <a:p>
            <a:pPr indent="-292100" lvl="1" marL="914400" rtl="0">
              <a:lnSpc>
                <a:spcPct val="115000"/>
              </a:lnSpc>
              <a:spcBef>
                <a:spcPts val="0"/>
              </a:spcBef>
              <a:spcAft>
                <a:spcPts val="0"/>
              </a:spcAft>
              <a:buClr>
                <a:schemeClr val="dk2"/>
              </a:buClr>
              <a:buSzPts val="1000"/>
              <a:buFont typeface="Playfair Display"/>
              <a:buChar char="○"/>
            </a:pPr>
            <a:r>
              <a:rPr lang="en" sz="1000">
                <a:latin typeface="Playfair Display"/>
                <a:ea typeface="Playfair Display"/>
                <a:cs typeface="Playfair Display"/>
                <a:sym typeface="Playfair Display"/>
              </a:rPr>
              <a:t>3 started the placebo song but never completed esteem questions</a:t>
            </a:r>
            <a:endParaRPr sz="1000">
              <a:latin typeface="Playfair Display"/>
              <a:ea typeface="Playfair Display"/>
              <a:cs typeface="Playfair Display"/>
              <a:sym typeface="Playfair Display"/>
            </a:endParaRPr>
          </a:p>
        </p:txBody>
      </p:sp>
      <p:sp>
        <p:nvSpPr>
          <p:cNvPr id="168" name="Shape 168"/>
          <p:cNvSpPr/>
          <p:nvPr/>
        </p:nvSpPr>
        <p:spPr>
          <a:xfrm rot="5400000">
            <a:off x="3679500" y="3448000"/>
            <a:ext cx="1804800" cy="429000"/>
          </a:xfrm>
          <a:prstGeom prst="triangle">
            <a:avLst>
              <a:gd fmla="val 50323" name="adj"/>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a:off x="266475" y="1295944"/>
            <a:ext cx="1326900" cy="730800"/>
          </a:xfrm>
          <a:prstGeom prst="rect">
            <a:avLst/>
          </a:prstGeom>
          <a:solidFill>
            <a:srgbClr val="EFEFE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800"/>
              <a:t>Placebo</a:t>
            </a:r>
            <a:br>
              <a:rPr lang="en" sz="800"/>
            </a:br>
            <a:r>
              <a:rPr lang="en" sz="800"/>
              <a:t>Control</a:t>
            </a:r>
            <a:br>
              <a:rPr lang="en" sz="800"/>
            </a:br>
            <a:r>
              <a:rPr lang="en" sz="800"/>
              <a:t>Treatment</a:t>
            </a:r>
            <a:br>
              <a:rPr lang="en" sz="800"/>
            </a:br>
            <a:r>
              <a:rPr lang="en" sz="800"/>
              <a:t>Under 18</a:t>
            </a:r>
            <a:br>
              <a:rPr lang="en" sz="800"/>
            </a:br>
            <a:r>
              <a:rPr lang="en" sz="800"/>
              <a:t>Incomplete</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 Flow Document</a:t>
            </a:r>
            <a:r>
              <a:rPr b="1" lang="en">
                <a:solidFill>
                  <a:schemeClr val="dk1"/>
                </a:solidFill>
              </a:rPr>
              <a:t>.</a:t>
            </a:r>
            <a:endParaRPr b="1">
              <a:solidFill>
                <a:schemeClr val="dk1"/>
              </a:solidFill>
            </a:endParaRPr>
          </a:p>
        </p:txBody>
      </p:sp>
      <p:sp>
        <p:nvSpPr>
          <p:cNvPr id="175" name="Shape 175"/>
          <p:cNvSpPr/>
          <p:nvPr/>
        </p:nvSpPr>
        <p:spPr>
          <a:xfrm>
            <a:off x="405676" y="1004749"/>
            <a:ext cx="2532600" cy="50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76" name="Shape 176"/>
          <p:cNvPicPr preferRelativeResize="0"/>
          <p:nvPr/>
        </p:nvPicPr>
        <p:blipFill>
          <a:blip r:embed="rId3">
            <a:alphaModFix/>
          </a:blip>
          <a:stretch>
            <a:fillRect/>
          </a:stretch>
        </p:blipFill>
        <p:spPr>
          <a:xfrm>
            <a:off x="593563" y="-152800"/>
            <a:ext cx="7956875" cy="529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Shape 181"/>
          <p:cNvSpPr txBox="1"/>
          <p:nvPr>
            <p:ph idx="1" type="body"/>
          </p:nvPr>
        </p:nvSpPr>
        <p:spPr>
          <a:xfrm>
            <a:off x="94853" y="1041126"/>
            <a:ext cx="5405700" cy="333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highlight>
                  <a:schemeClr val="dk1"/>
                </a:highlight>
              </a:rPr>
              <a:t>Rosenberg Self Esteem Scale</a:t>
            </a:r>
            <a:endParaRPr b="1">
              <a:highlight>
                <a:schemeClr val="dk1"/>
              </a:highlight>
            </a:endParaRPr>
          </a:p>
          <a:p>
            <a:pPr indent="-323850" lvl="0" marL="457200" rtl="0">
              <a:spcBef>
                <a:spcPts val="1600"/>
              </a:spcBef>
              <a:spcAft>
                <a:spcPts val="0"/>
              </a:spcAft>
              <a:buSzPts val="1500"/>
              <a:buChar char="-"/>
            </a:pPr>
            <a:r>
              <a:rPr b="1" lang="en" sz="1500"/>
              <a:t>A 10-item scale that measures self-worth </a:t>
            </a:r>
            <a:r>
              <a:rPr lang="en" sz="1500"/>
              <a:t>by measuring positive and negative feelings about the self </a:t>
            </a:r>
            <a:br>
              <a:rPr lang="en" sz="1500"/>
            </a:br>
            <a:endParaRPr sz="1500"/>
          </a:p>
          <a:p>
            <a:pPr indent="-323850" lvl="0" marL="457200" rtl="0">
              <a:spcBef>
                <a:spcPts val="0"/>
              </a:spcBef>
              <a:spcAft>
                <a:spcPts val="0"/>
              </a:spcAft>
              <a:buSzPts val="1500"/>
              <a:buChar char="-"/>
            </a:pPr>
            <a:r>
              <a:rPr lang="en" sz="1500"/>
              <a:t>All items are typically answered using a 4-point </a:t>
            </a:r>
            <a:r>
              <a:rPr b="1" lang="en" sz="1500"/>
              <a:t>Likert scale</a:t>
            </a:r>
            <a:r>
              <a:rPr lang="en" sz="1500"/>
              <a:t>: strongly disagree, disagree, agree, strongly agree</a:t>
            </a:r>
            <a:endParaRPr sz="1500"/>
          </a:p>
          <a:p>
            <a:pPr indent="-323850" lvl="1" marL="914400" rtl="0">
              <a:spcBef>
                <a:spcPts val="0"/>
              </a:spcBef>
              <a:spcAft>
                <a:spcPts val="0"/>
              </a:spcAft>
              <a:buSzPts val="1500"/>
              <a:buChar char="-"/>
            </a:pPr>
            <a:r>
              <a:rPr lang="en" sz="1500"/>
              <a:t>We extended this to </a:t>
            </a:r>
            <a:r>
              <a:rPr b="1" lang="en" sz="1500"/>
              <a:t>7 options</a:t>
            </a:r>
            <a:r>
              <a:rPr lang="en" sz="1500"/>
              <a:t> to give subjects a greater range of choices and a neutral option</a:t>
            </a:r>
            <a:br>
              <a:rPr lang="en" sz="1500"/>
            </a:br>
            <a:endParaRPr sz="1500"/>
          </a:p>
          <a:p>
            <a:pPr indent="-323850" lvl="0" marL="457200" rtl="0">
              <a:spcBef>
                <a:spcPts val="0"/>
              </a:spcBef>
              <a:spcAft>
                <a:spcPts val="0"/>
              </a:spcAft>
              <a:buSzPts val="1500"/>
              <a:buChar char="-"/>
            </a:pPr>
            <a:r>
              <a:rPr lang="en" sz="1500"/>
              <a:t>Each subject’s final esteem score is calculated by </a:t>
            </a:r>
            <a:r>
              <a:rPr b="1" lang="en" sz="1500"/>
              <a:t>summing each question</a:t>
            </a:r>
            <a:endParaRPr b="1" sz="1500"/>
          </a:p>
          <a:p>
            <a:pPr indent="-323850" lvl="1" marL="914400" rtl="0">
              <a:spcBef>
                <a:spcPts val="0"/>
              </a:spcBef>
              <a:spcAft>
                <a:spcPts val="0"/>
              </a:spcAft>
              <a:buSzPts val="1500"/>
              <a:buChar char="-"/>
            </a:pPr>
            <a:r>
              <a:rPr lang="en" sz="1500"/>
              <a:t>The final score can range from 10 to 70 </a:t>
            </a:r>
            <a:endParaRPr sz="1500"/>
          </a:p>
          <a:p>
            <a:pPr indent="-323850" lvl="1" marL="914400" rtl="0">
              <a:spcBef>
                <a:spcPts val="0"/>
              </a:spcBef>
              <a:spcAft>
                <a:spcPts val="0"/>
              </a:spcAft>
              <a:buSzPts val="1500"/>
              <a:buChar char="-"/>
            </a:pPr>
            <a:r>
              <a:rPr b="1" lang="en" sz="1500"/>
              <a:t>Lower score = higher self esteem</a:t>
            </a:r>
            <a:br>
              <a:rPr lang="en" sz="1500"/>
            </a:br>
            <a:endParaRPr sz="1500"/>
          </a:p>
        </p:txBody>
      </p:sp>
      <p:sp>
        <p:nvSpPr>
          <p:cNvPr id="182" name="Shape 182"/>
          <p:cNvSpPr txBox="1"/>
          <p:nvPr>
            <p:ph type="title"/>
          </p:nvPr>
        </p:nvSpPr>
        <p:spPr>
          <a:xfrm>
            <a:off x="0" y="224675"/>
            <a:ext cx="9144000" cy="572700"/>
          </a:xfrm>
          <a:prstGeom prst="rect">
            <a:avLst/>
          </a:prstGeom>
          <a:solidFill>
            <a:schemeClr val="dk1"/>
          </a:solidFill>
        </p:spPr>
        <p:txBody>
          <a:bodyPr anchorCtr="0" anchor="t" bIns="91425" lIns="91425" spcFirstLastPara="1" rIns="91425" wrap="square" tIns="91425">
            <a:noAutofit/>
          </a:bodyPr>
          <a:lstStyle/>
          <a:p>
            <a:pPr indent="0" lvl="0" marL="0" rtl="0">
              <a:spcBef>
                <a:spcPts val="0"/>
              </a:spcBef>
              <a:spcAft>
                <a:spcPts val="0"/>
              </a:spcAft>
              <a:buNone/>
            </a:pPr>
            <a:r>
              <a:rPr lang="en"/>
              <a:t> </a:t>
            </a:r>
            <a:r>
              <a:rPr b="1" lang="en"/>
              <a:t>Outcome Measures</a:t>
            </a:r>
            <a:endParaRPr>
              <a:solidFill>
                <a:schemeClr val="dk1"/>
              </a:solidFill>
            </a:endParaRPr>
          </a:p>
        </p:txBody>
      </p:sp>
      <p:sp>
        <p:nvSpPr>
          <p:cNvPr id="183" name="Shape 183"/>
          <p:cNvSpPr/>
          <p:nvPr/>
        </p:nvSpPr>
        <p:spPr>
          <a:xfrm>
            <a:off x="-8" y="831150"/>
            <a:ext cx="9144000" cy="50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a:off x="5735575" y="1081300"/>
            <a:ext cx="3185100" cy="381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298450" lvl="0" marL="457200" rtl="0">
              <a:spcBef>
                <a:spcPts val="0"/>
              </a:spcBef>
              <a:spcAft>
                <a:spcPts val="0"/>
              </a:spcAft>
              <a:buClr>
                <a:srgbClr val="333333"/>
              </a:buClr>
              <a:buSzPts val="1100"/>
              <a:buFont typeface="Roboto Mono"/>
              <a:buAutoNum type="arabicPeriod"/>
            </a:pPr>
            <a:r>
              <a:rPr lang="en" sz="1100">
                <a:solidFill>
                  <a:srgbClr val="333333"/>
                </a:solidFill>
                <a:latin typeface="Roboto Mono"/>
                <a:ea typeface="Roboto Mono"/>
                <a:cs typeface="Roboto Mono"/>
                <a:sym typeface="Roboto Mono"/>
              </a:rPr>
              <a:t>On the whole, I am satisfied with myself. </a:t>
            </a:r>
            <a:endParaRPr sz="1100">
              <a:solidFill>
                <a:srgbClr val="333333"/>
              </a:solidFill>
              <a:latin typeface="Roboto Mono"/>
              <a:ea typeface="Roboto Mono"/>
              <a:cs typeface="Roboto Mono"/>
              <a:sym typeface="Roboto Mono"/>
            </a:endParaRPr>
          </a:p>
          <a:p>
            <a:pPr indent="-298450" lvl="0" marL="457200" rtl="0">
              <a:spcBef>
                <a:spcPts val="0"/>
              </a:spcBef>
              <a:spcAft>
                <a:spcPts val="0"/>
              </a:spcAft>
              <a:buClr>
                <a:srgbClr val="333333"/>
              </a:buClr>
              <a:buSzPts val="1100"/>
              <a:buFont typeface="Roboto Mono"/>
              <a:buAutoNum type="arabicPeriod"/>
            </a:pPr>
            <a:r>
              <a:rPr lang="en" sz="1100">
                <a:solidFill>
                  <a:srgbClr val="333333"/>
                </a:solidFill>
                <a:latin typeface="Roboto Mono"/>
                <a:ea typeface="Roboto Mono"/>
                <a:cs typeface="Roboto Mono"/>
                <a:sym typeface="Roboto Mono"/>
              </a:rPr>
              <a:t>At times I think I am no good at all. </a:t>
            </a:r>
            <a:endParaRPr sz="1100">
              <a:solidFill>
                <a:srgbClr val="333333"/>
              </a:solidFill>
              <a:latin typeface="Roboto Mono"/>
              <a:ea typeface="Roboto Mono"/>
              <a:cs typeface="Roboto Mono"/>
              <a:sym typeface="Roboto Mono"/>
            </a:endParaRPr>
          </a:p>
          <a:p>
            <a:pPr indent="-298450" lvl="0" marL="457200" rtl="0">
              <a:spcBef>
                <a:spcPts val="0"/>
              </a:spcBef>
              <a:spcAft>
                <a:spcPts val="0"/>
              </a:spcAft>
              <a:buClr>
                <a:srgbClr val="333333"/>
              </a:buClr>
              <a:buSzPts val="1100"/>
              <a:buFont typeface="Roboto Mono"/>
              <a:buAutoNum type="arabicPeriod"/>
            </a:pPr>
            <a:r>
              <a:rPr lang="en" sz="1100">
                <a:solidFill>
                  <a:srgbClr val="333333"/>
                </a:solidFill>
                <a:latin typeface="Roboto Mono"/>
                <a:ea typeface="Roboto Mono"/>
                <a:cs typeface="Roboto Mono"/>
                <a:sym typeface="Roboto Mono"/>
              </a:rPr>
              <a:t>I feel that I have a number of good qualities. </a:t>
            </a:r>
            <a:endParaRPr sz="1100">
              <a:solidFill>
                <a:srgbClr val="333333"/>
              </a:solidFill>
              <a:latin typeface="Roboto Mono"/>
              <a:ea typeface="Roboto Mono"/>
              <a:cs typeface="Roboto Mono"/>
              <a:sym typeface="Roboto Mono"/>
            </a:endParaRPr>
          </a:p>
          <a:p>
            <a:pPr indent="-298450" lvl="0" marL="457200" rtl="0">
              <a:spcBef>
                <a:spcPts val="0"/>
              </a:spcBef>
              <a:spcAft>
                <a:spcPts val="0"/>
              </a:spcAft>
              <a:buClr>
                <a:srgbClr val="333333"/>
              </a:buClr>
              <a:buSzPts val="1100"/>
              <a:buFont typeface="Roboto Mono"/>
              <a:buAutoNum type="arabicPeriod"/>
            </a:pPr>
            <a:r>
              <a:rPr lang="en" sz="1100">
                <a:solidFill>
                  <a:srgbClr val="333333"/>
                </a:solidFill>
                <a:latin typeface="Roboto Mono"/>
                <a:ea typeface="Roboto Mono"/>
                <a:cs typeface="Roboto Mono"/>
                <a:sym typeface="Roboto Mono"/>
              </a:rPr>
              <a:t>I am able to do things as well as most other people. </a:t>
            </a:r>
            <a:endParaRPr sz="1100">
              <a:solidFill>
                <a:srgbClr val="333333"/>
              </a:solidFill>
              <a:latin typeface="Roboto Mono"/>
              <a:ea typeface="Roboto Mono"/>
              <a:cs typeface="Roboto Mono"/>
              <a:sym typeface="Roboto Mono"/>
            </a:endParaRPr>
          </a:p>
          <a:p>
            <a:pPr indent="-298450" lvl="0" marL="457200" rtl="0">
              <a:spcBef>
                <a:spcPts val="0"/>
              </a:spcBef>
              <a:spcAft>
                <a:spcPts val="0"/>
              </a:spcAft>
              <a:buClr>
                <a:srgbClr val="333333"/>
              </a:buClr>
              <a:buSzPts val="1100"/>
              <a:buFont typeface="Roboto Mono"/>
              <a:buAutoNum type="arabicPeriod"/>
            </a:pPr>
            <a:r>
              <a:rPr lang="en" sz="1100">
                <a:solidFill>
                  <a:srgbClr val="333333"/>
                </a:solidFill>
                <a:latin typeface="Roboto Mono"/>
                <a:ea typeface="Roboto Mono"/>
                <a:cs typeface="Roboto Mono"/>
                <a:sym typeface="Roboto Mono"/>
              </a:rPr>
              <a:t>I feel I do not have much to be proud of. </a:t>
            </a:r>
            <a:endParaRPr sz="1100">
              <a:solidFill>
                <a:srgbClr val="333333"/>
              </a:solidFill>
              <a:latin typeface="Roboto Mono"/>
              <a:ea typeface="Roboto Mono"/>
              <a:cs typeface="Roboto Mono"/>
              <a:sym typeface="Roboto Mono"/>
            </a:endParaRPr>
          </a:p>
          <a:p>
            <a:pPr indent="-298450" lvl="0" marL="457200" rtl="0">
              <a:spcBef>
                <a:spcPts val="0"/>
              </a:spcBef>
              <a:spcAft>
                <a:spcPts val="0"/>
              </a:spcAft>
              <a:buClr>
                <a:srgbClr val="333333"/>
              </a:buClr>
              <a:buSzPts val="1100"/>
              <a:buFont typeface="Roboto Mono"/>
              <a:buAutoNum type="arabicPeriod"/>
            </a:pPr>
            <a:r>
              <a:rPr lang="en" sz="1100">
                <a:solidFill>
                  <a:srgbClr val="333333"/>
                </a:solidFill>
                <a:latin typeface="Roboto Mono"/>
                <a:ea typeface="Roboto Mono"/>
                <a:cs typeface="Roboto Mono"/>
                <a:sym typeface="Roboto Mono"/>
              </a:rPr>
              <a:t>I certainly feel useless at times. </a:t>
            </a:r>
            <a:endParaRPr sz="1100">
              <a:solidFill>
                <a:srgbClr val="333333"/>
              </a:solidFill>
              <a:latin typeface="Roboto Mono"/>
              <a:ea typeface="Roboto Mono"/>
              <a:cs typeface="Roboto Mono"/>
              <a:sym typeface="Roboto Mono"/>
            </a:endParaRPr>
          </a:p>
          <a:p>
            <a:pPr indent="-298450" lvl="0" marL="457200" rtl="0">
              <a:spcBef>
                <a:spcPts val="0"/>
              </a:spcBef>
              <a:spcAft>
                <a:spcPts val="0"/>
              </a:spcAft>
              <a:buClr>
                <a:srgbClr val="333333"/>
              </a:buClr>
              <a:buSzPts val="1100"/>
              <a:buFont typeface="Roboto Mono"/>
              <a:buAutoNum type="arabicPeriod"/>
            </a:pPr>
            <a:r>
              <a:rPr lang="en" sz="1100">
                <a:solidFill>
                  <a:srgbClr val="333333"/>
                </a:solidFill>
                <a:latin typeface="Roboto Mono"/>
                <a:ea typeface="Roboto Mono"/>
                <a:cs typeface="Roboto Mono"/>
                <a:sym typeface="Roboto Mono"/>
              </a:rPr>
              <a:t>I feel that I'm a person of worth, at least on an equal plane with others. </a:t>
            </a:r>
            <a:endParaRPr sz="1100">
              <a:solidFill>
                <a:srgbClr val="333333"/>
              </a:solidFill>
              <a:latin typeface="Roboto Mono"/>
              <a:ea typeface="Roboto Mono"/>
              <a:cs typeface="Roboto Mono"/>
              <a:sym typeface="Roboto Mono"/>
            </a:endParaRPr>
          </a:p>
          <a:p>
            <a:pPr indent="-298450" lvl="0" marL="457200" rtl="0">
              <a:spcBef>
                <a:spcPts val="0"/>
              </a:spcBef>
              <a:spcAft>
                <a:spcPts val="0"/>
              </a:spcAft>
              <a:buClr>
                <a:srgbClr val="404040"/>
              </a:buClr>
              <a:buSzPts val="1100"/>
              <a:buFont typeface="Roboto Mono"/>
              <a:buAutoNum type="arabicPeriod"/>
            </a:pPr>
            <a:r>
              <a:rPr lang="en" sz="1100">
                <a:solidFill>
                  <a:srgbClr val="404040"/>
                </a:solidFill>
                <a:latin typeface="Roboto Mono"/>
                <a:ea typeface="Roboto Mono"/>
                <a:cs typeface="Roboto Mono"/>
                <a:sym typeface="Roboto Mono"/>
              </a:rPr>
              <a:t>I wish I could have more respect for myself. </a:t>
            </a:r>
            <a:endParaRPr sz="1100">
              <a:solidFill>
                <a:srgbClr val="404040"/>
              </a:solidFill>
              <a:latin typeface="Roboto Mono"/>
              <a:ea typeface="Roboto Mono"/>
              <a:cs typeface="Roboto Mono"/>
              <a:sym typeface="Roboto Mono"/>
            </a:endParaRPr>
          </a:p>
          <a:p>
            <a:pPr indent="-298450" lvl="0" marL="457200" rtl="0">
              <a:spcBef>
                <a:spcPts val="0"/>
              </a:spcBef>
              <a:spcAft>
                <a:spcPts val="0"/>
              </a:spcAft>
              <a:buClr>
                <a:srgbClr val="404040"/>
              </a:buClr>
              <a:buSzPts val="1100"/>
              <a:buFont typeface="Roboto Mono"/>
              <a:buAutoNum type="arabicPeriod"/>
            </a:pPr>
            <a:r>
              <a:rPr lang="en" sz="1100">
                <a:solidFill>
                  <a:srgbClr val="404040"/>
                </a:solidFill>
                <a:latin typeface="Roboto Mono"/>
                <a:ea typeface="Roboto Mono"/>
                <a:cs typeface="Roboto Mono"/>
                <a:sym typeface="Roboto Mono"/>
              </a:rPr>
              <a:t>All in all, I am inclined to feel that I am a failure.</a:t>
            </a:r>
            <a:r>
              <a:rPr lang="en" sz="1100">
                <a:solidFill>
                  <a:srgbClr val="404040"/>
                </a:solidFill>
                <a:latin typeface="Roboto Mono"/>
                <a:ea typeface="Roboto Mono"/>
                <a:cs typeface="Roboto Mono"/>
                <a:sym typeface="Roboto Mono"/>
              </a:rPr>
              <a:t> </a:t>
            </a:r>
            <a:endParaRPr sz="1100">
              <a:solidFill>
                <a:srgbClr val="404040"/>
              </a:solidFill>
              <a:latin typeface="Roboto Mono"/>
              <a:ea typeface="Roboto Mono"/>
              <a:cs typeface="Roboto Mono"/>
              <a:sym typeface="Roboto Mono"/>
            </a:endParaRPr>
          </a:p>
          <a:p>
            <a:pPr indent="-298450" lvl="0" marL="457200">
              <a:spcBef>
                <a:spcPts val="0"/>
              </a:spcBef>
              <a:spcAft>
                <a:spcPts val="0"/>
              </a:spcAft>
              <a:buClr>
                <a:srgbClr val="404040"/>
              </a:buClr>
              <a:buSzPts val="1100"/>
              <a:buFont typeface="Roboto Mono"/>
              <a:buAutoNum type="arabicPeriod"/>
            </a:pPr>
            <a:r>
              <a:rPr lang="en" sz="1100">
                <a:solidFill>
                  <a:srgbClr val="404040"/>
                </a:solidFill>
                <a:latin typeface="Roboto Mono"/>
                <a:ea typeface="Roboto Mono"/>
                <a:cs typeface="Roboto Mono"/>
                <a:sym typeface="Roboto Mono"/>
              </a:rPr>
              <a:t>I feel that I'm a person of worth, at least on an equal plane with others. </a:t>
            </a:r>
            <a:endParaRPr sz="1100">
              <a:solidFill>
                <a:srgbClr val="404040"/>
              </a:solidFill>
              <a:latin typeface="Roboto Mono"/>
              <a:ea typeface="Roboto Mono"/>
              <a:cs typeface="Roboto Mono"/>
              <a:sym typeface="Roboto Mono"/>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